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601" r:id="rId3"/>
    <p:sldId id="602" r:id="rId4"/>
    <p:sldId id="603" r:id="rId5"/>
    <p:sldId id="613" r:id="rId6"/>
    <p:sldId id="614" r:id="rId7"/>
    <p:sldId id="615" r:id="rId8"/>
    <p:sldId id="616" r:id="rId9"/>
    <p:sldId id="617" r:id="rId10"/>
    <p:sldId id="625" r:id="rId11"/>
    <p:sldId id="612" r:id="rId12"/>
    <p:sldId id="604" r:id="rId13"/>
    <p:sldId id="605" r:id="rId14"/>
    <p:sldId id="606" r:id="rId15"/>
    <p:sldId id="607" r:id="rId16"/>
    <p:sldId id="608" r:id="rId17"/>
    <p:sldId id="609" r:id="rId18"/>
    <p:sldId id="610" r:id="rId19"/>
    <p:sldId id="611" r:id="rId20"/>
    <p:sldId id="619" r:id="rId21"/>
    <p:sldId id="624" r:id="rId22"/>
    <p:sldId id="618" r:id="rId23"/>
    <p:sldId id="620" r:id="rId24"/>
    <p:sldId id="621" r:id="rId25"/>
    <p:sldId id="622" r:id="rId26"/>
    <p:sldId id="623" r:id="rId27"/>
    <p:sldId id="626" r:id="rId28"/>
    <p:sldId id="490" r:id="rId29"/>
    <p:sldId id="491" r:id="rId30"/>
    <p:sldId id="492" r:id="rId31"/>
    <p:sldId id="493" r:id="rId32"/>
    <p:sldId id="494" r:id="rId33"/>
    <p:sldId id="495" r:id="rId34"/>
    <p:sldId id="496" r:id="rId35"/>
    <p:sldId id="497" r:id="rId36"/>
    <p:sldId id="498" r:id="rId37"/>
    <p:sldId id="501" r:id="rId38"/>
    <p:sldId id="502" r:id="rId39"/>
    <p:sldId id="503" r:id="rId40"/>
    <p:sldId id="504" r:id="rId41"/>
    <p:sldId id="505" r:id="rId42"/>
    <p:sldId id="405" r:id="rId43"/>
    <p:sldId id="406" r:id="rId44"/>
    <p:sldId id="407" r:id="rId45"/>
    <p:sldId id="408" r:id="rId46"/>
    <p:sldId id="409" r:id="rId47"/>
    <p:sldId id="410" r:id="rId48"/>
    <p:sldId id="412" r:id="rId49"/>
    <p:sldId id="413" r:id="rId50"/>
    <p:sldId id="414" r:id="rId51"/>
    <p:sldId id="415" r:id="rId52"/>
    <p:sldId id="419" r:id="rId53"/>
    <p:sldId id="416" r:id="rId54"/>
    <p:sldId id="417" r:id="rId55"/>
    <p:sldId id="418" r:id="rId56"/>
    <p:sldId id="420" r:id="rId57"/>
    <p:sldId id="421" r:id="rId58"/>
    <p:sldId id="506" r:id="rId59"/>
    <p:sldId id="507" r:id="rId60"/>
    <p:sldId id="422" r:id="rId61"/>
    <p:sldId id="423" r:id="rId62"/>
    <p:sldId id="462" r:id="rId63"/>
    <p:sldId id="463" r:id="rId64"/>
    <p:sldId id="465" r:id="rId65"/>
    <p:sldId id="464" r:id="rId66"/>
    <p:sldId id="574" r:id="rId67"/>
    <p:sldId id="575" r:id="rId68"/>
    <p:sldId id="576" r:id="rId69"/>
    <p:sldId id="577" r:id="rId70"/>
    <p:sldId id="578" r:id="rId71"/>
    <p:sldId id="579" r:id="rId72"/>
    <p:sldId id="580" r:id="rId73"/>
    <p:sldId id="581" r:id="rId74"/>
    <p:sldId id="582" r:id="rId75"/>
    <p:sldId id="583" r:id="rId76"/>
    <p:sldId id="584" r:id="rId77"/>
    <p:sldId id="585" r:id="rId78"/>
    <p:sldId id="586" r:id="rId79"/>
    <p:sldId id="587" r:id="rId80"/>
    <p:sldId id="588" r:id="rId81"/>
    <p:sldId id="589" r:id="rId82"/>
    <p:sldId id="590" r:id="rId83"/>
    <p:sldId id="591" r:id="rId84"/>
    <p:sldId id="592" r:id="rId85"/>
    <p:sldId id="593" r:id="rId86"/>
    <p:sldId id="595" r:id="rId87"/>
    <p:sldId id="596" r:id="rId88"/>
    <p:sldId id="597" r:id="rId89"/>
    <p:sldId id="598" r:id="rId90"/>
    <p:sldId id="594" r:id="rId91"/>
    <p:sldId id="599" r:id="rId92"/>
    <p:sldId id="600" r:id="rId93"/>
    <p:sldId id="392" r:id="rId94"/>
  </p:sldIdLst>
  <p:sldSz cx="12192000" cy="10058400"/>
  <p:notesSz cx="12192000" cy="10058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 autoAdjust="0"/>
    <p:restoredTop sz="94660"/>
  </p:normalViewPr>
  <p:slideViewPr>
    <p:cSldViewPr>
      <p:cViewPr varScale="1">
        <p:scale>
          <a:sx n="43" d="100"/>
          <a:sy n="43" d="100"/>
        </p:scale>
        <p:origin x="1447" y="2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99459" y="77723"/>
            <a:ext cx="4029455" cy="147980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055111" y="1967229"/>
            <a:ext cx="4791075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49224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2023" y="42671"/>
            <a:ext cx="1531620" cy="56235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99459" y="77723"/>
            <a:ext cx="4029455" cy="147980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79282"/>
            <a:ext cx="10363200" cy="36933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2414483"/>
            <a:ext cx="8534400" cy="1692771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921502" y="9253759"/>
            <a:ext cx="533400" cy="169277"/>
          </a:xfrm>
        </p:spPr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1219200" y="1229360"/>
            <a:ext cx="8534400" cy="44704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  <p:extLst>
      <p:ext uri="{BB962C8B-B14F-4D97-AF65-F5344CB8AC3E}">
        <p14:creationId xmlns:p14="http://schemas.microsoft.com/office/powerpoint/2010/main" val="1413570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-1396"/>
            <a:ext cx="12034520" cy="391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921502" y="9253759"/>
            <a:ext cx="533400" cy="187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://localhost/student_registration/form_register.html" TargetMode="Externa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C8CCC5-7719-5429-9C16-F066E03793F0}"/>
              </a:ext>
            </a:extLst>
          </p:cNvPr>
          <p:cNvSpPr txBox="1"/>
          <p:nvPr/>
        </p:nvSpPr>
        <p:spPr>
          <a:xfrm>
            <a:off x="0" y="1752601"/>
            <a:ext cx="12191999" cy="4161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>
                <a:latin typeface="+mj-lt"/>
              </a:rPr>
              <a:t>HS3052 Capstone Project Design:</a:t>
            </a:r>
            <a:br>
              <a:rPr lang="en-US" sz="3600" b="1" dirty="0">
                <a:latin typeface="+mj-lt"/>
              </a:rPr>
            </a:br>
            <a:r>
              <a:rPr lang="en-US" sz="3600" b="1" dirty="0">
                <a:latin typeface="+mj-lt"/>
              </a:rPr>
              <a:t>Supplementary Document</a:t>
            </a:r>
          </a:p>
          <a:p>
            <a:pPr>
              <a:lnSpc>
                <a:spcPct val="150000"/>
              </a:lnSpc>
            </a:pPr>
            <a:r>
              <a:rPr lang="en-US" sz="3600" b="1" dirty="0">
                <a:latin typeface="+mj-lt"/>
              </a:rPr>
              <a:t>Supervisor: Dr. Farshid Keivanian</a:t>
            </a:r>
          </a:p>
          <a:p>
            <a:pPr>
              <a:lnSpc>
                <a:spcPct val="150000"/>
              </a:lnSpc>
            </a:pPr>
            <a:r>
              <a:rPr lang="en-US" sz="3600">
                <a:latin typeface="+mj-lt"/>
              </a:rPr>
              <a:t>Session 1: Getting </a:t>
            </a:r>
            <a:r>
              <a:rPr lang="en-US" sz="3600" dirty="0">
                <a:latin typeface="+mj-lt"/>
              </a:rPr>
              <a:t>Started: Teams, Topics, Tools &amp; Your Capstone Journey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F3CBB-AA6C-F4CA-002E-A380AF629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9A884933-1F2A-D0B2-DE71-6F7D8D88628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A0CF7D-BE57-9A19-1174-728859348FB5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Topic Selection Instructions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F7A5E42-DA67-4727-E75A-BAB65F34D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91C83F-2214-E334-C1FE-E54D2B98F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6" y="1467604"/>
            <a:ext cx="12157493" cy="390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Sydney Students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Add your </a:t>
            </a:r>
            <a:r>
              <a:rPr lang="en-US" sz="2800" b="1" dirty="0">
                <a:latin typeface="+mj-lt"/>
              </a:rPr>
              <a:t>Group Number</a:t>
            </a:r>
            <a:r>
              <a:rPr lang="en-US" sz="2800" dirty="0">
                <a:latin typeface="+mj-lt"/>
              </a:rPr>
              <a:t> next to your </a:t>
            </a:r>
            <a:r>
              <a:rPr lang="en-US" sz="2800" b="1" dirty="0">
                <a:latin typeface="+mj-lt"/>
              </a:rPr>
              <a:t>selected topic</a:t>
            </a:r>
            <a:r>
              <a:rPr lang="en-US" sz="2800" dirty="0">
                <a:latin typeface="+mj-lt"/>
              </a:rPr>
              <a:t> on the shared Excel sheet.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This </a:t>
            </a:r>
            <a:r>
              <a:rPr lang="en-US" sz="2800" b="1" dirty="0">
                <a:latin typeface="+mj-lt"/>
              </a:rPr>
              <a:t>locks the topic</a:t>
            </a:r>
            <a:r>
              <a:rPr lang="en-US" sz="2800" dirty="0">
                <a:latin typeface="+mj-lt"/>
              </a:rPr>
              <a:t> for your group before others take it.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i="1" dirty="0">
                <a:latin typeface="+mj-lt"/>
              </a:rPr>
              <a:t>Each topic can only be selected by one group per campus.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How to Access the Topic Selection Sheet: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Blackboard ➝ </a:t>
            </a:r>
            <a:r>
              <a:rPr lang="en-US" sz="2800" i="1" dirty="0">
                <a:latin typeface="+mj-lt"/>
              </a:rPr>
              <a:t>Assessments</a:t>
            </a:r>
            <a:r>
              <a:rPr lang="en-US" sz="2800" dirty="0">
                <a:latin typeface="+mj-lt"/>
              </a:rPr>
              <a:t> ➝ </a:t>
            </a:r>
            <a:r>
              <a:rPr lang="en-US" sz="2800" i="1" dirty="0">
                <a:latin typeface="+mj-lt"/>
              </a:rPr>
              <a:t>Projects</a:t>
            </a:r>
            <a:r>
              <a:rPr lang="en-US" sz="2800" dirty="0">
                <a:latin typeface="+mj-lt"/>
              </a:rPr>
              <a:t> ➝ </a:t>
            </a:r>
            <a:r>
              <a:rPr lang="en-US" sz="2800" b="1" dirty="0">
                <a:latin typeface="+mj-lt"/>
              </a:rPr>
              <a:t>Topic Selection Link</a:t>
            </a:r>
            <a:endParaRPr lang="en-US" sz="2800" dirty="0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978CA9-A719-15BD-16BB-3741B8383C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555" r="30000" b="16667"/>
          <a:stretch/>
        </p:blipFill>
        <p:spPr>
          <a:xfrm>
            <a:off x="1676399" y="5410200"/>
            <a:ext cx="85344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132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75F73-E7E5-11C2-1CA1-AA20E4BA4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9B313974-19CA-A021-C906-C38E225E105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2011D3-1190-A97F-6EF7-BC85F554DE8F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Weekly Task Breakdown &amp; Milestones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47FC5C9-9824-1A75-DB14-0CC8AD4C3FAB}"/>
              </a:ext>
            </a:extLst>
          </p:cNvPr>
          <p:cNvGraphicFramePr>
            <a:graphicFrameLocks noGrp="1"/>
          </p:cNvGraphicFramePr>
          <p:nvPr/>
        </p:nvGraphicFramePr>
        <p:xfrm>
          <a:off x="457200" y="1840422"/>
          <a:ext cx="11582400" cy="602739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147759491"/>
                    </a:ext>
                  </a:extLst>
                </a:gridCol>
                <a:gridCol w="4495416">
                  <a:extLst>
                    <a:ext uri="{9D8B030D-6E8A-4147-A177-3AD203B41FA5}">
                      <a16:colId xmlns:a16="http://schemas.microsoft.com/office/drawing/2014/main" val="472117411"/>
                    </a:ext>
                  </a:extLst>
                </a:gridCol>
                <a:gridCol w="6096384">
                  <a:extLst>
                    <a:ext uri="{9D8B030D-6E8A-4147-A177-3AD203B41FA5}">
                      <a16:colId xmlns:a16="http://schemas.microsoft.com/office/drawing/2014/main" val="2386046661"/>
                    </a:ext>
                  </a:extLst>
                </a:gridCol>
              </a:tblGrid>
              <a:tr h="274301">
                <a:tc>
                  <a:txBody>
                    <a:bodyPr/>
                    <a:lstStyle/>
                    <a:p>
                      <a:r>
                        <a:rPr lang="en-US" sz="2800" dirty="0"/>
                        <a:t>Week</a:t>
                      </a:r>
                    </a:p>
                  </a:txBody>
                  <a:tcPr marL="68575" marR="68575" marT="34288" marB="34288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Tasks</a:t>
                      </a:r>
                    </a:p>
                  </a:txBody>
                  <a:tcPr marL="68575" marR="68575" marT="34288" marB="34288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Notes</a:t>
                      </a:r>
                    </a:p>
                  </a:txBody>
                  <a:tcPr marL="68575" marR="68575" marT="34288" marB="34288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77401"/>
                  </a:ext>
                </a:extLst>
              </a:tr>
              <a:tr h="685752">
                <a:tc>
                  <a:txBody>
                    <a:bodyPr/>
                    <a:lstStyle/>
                    <a:p>
                      <a:r>
                        <a:rPr lang="en-US" sz="2800"/>
                        <a:t>1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Finalise group &amp; select topic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Choose from topics like Library </a:t>
                      </a:r>
                      <a:r>
                        <a:rPr lang="en-US" sz="2800" dirty="0" err="1"/>
                        <a:t>Mgmt</a:t>
                      </a:r>
                      <a:r>
                        <a:rPr lang="en-US" sz="2800" dirty="0"/>
                        <a:t>, Lost &amp; Found, Feedback System, etc.</a:t>
                      </a:r>
                    </a:p>
                  </a:txBody>
                  <a:tcPr marL="68575" marR="68575" marT="34288" marB="34288" anchor="ctr"/>
                </a:tc>
                <a:extLst>
                  <a:ext uri="{0D108BD9-81ED-4DB2-BD59-A6C34878D82A}">
                    <a16:rowId xmlns:a16="http://schemas.microsoft.com/office/drawing/2014/main" val="2010123592"/>
                  </a:ext>
                </a:extLst>
              </a:tr>
              <a:tr h="480026">
                <a:tc>
                  <a:txBody>
                    <a:bodyPr/>
                    <a:lstStyle/>
                    <a:p>
                      <a:r>
                        <a:rPr lang="en-US" sz="2800"/>
                        <a:t>2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Project Management Package (Assessment 1 due)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Scope, charter, WBS, Gantt chart – submit as a group</a:t>
                      </a:r>
                    </a:p>
                  </a:txBody>
                  <a:tcPr marL="68575" marR="68575" marT="34288" marB="34288" anchor="ctr"/>
                </a:tc>
                <a:extLst>
                  <a:ext uri="{0D108BD9-81ED-4DB2-BD59-A6C34878D82A}">
                    <a16:rowId xmlns:a16="http://schemas.microsoft.com/office/drawing/2014/main" val="817413514"/>
                  </a:ext>
                </a:extLst>
              </a:tr>
              <a:tr h="480026">
                <a:tc>
                  <a:txBody>
                    <a:bodyPr/>
                    <a:lstStyle/>
                    <a:p>
                      <a:r>
                        <a:rPr lang="en-US" sz="2800"/>
                        <a:t>3–4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Requirements analysis + Literature review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Collect references, interview users, gather data, start drafting RS</a:t>
                      </a:r>
                    </a:p>
                  </a:txBody>
                  <a:tcPr marL="68575" marR="68575" marT="34288" marB="34288" anchor="ctr"/>
                </a:tc>
                <a:extLst>
                  <a:ext uri="{0D108BD9-81ED-4DB2-BD59-A6C34878D82A}">
                    <a16:rowId xmlns:a16="http://schemas.microsoft.com/office/drawing/2014/main" val="2394723118"/>
                  </a:ext>
                </a:extLst>
              </a:tr>
              <a:tr h="480026">
                <a:tc>
                  <a:txBody>
                    <a:bodyPr/>
                    <a:lstStyle/>
                    <a:p>
                      <a:r>
                        <a:rPr lang="en-US" sz="2800"/>
                        <a:t>5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Presentation of proposed solution (Assessment 2)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Slides + demo/mockup preview</a:t>
                      </a:r>
                    </a:p>
                  </a:txBody>
                  <a:tcPr marL="68575" marR="68575" marT="34288" marB="34288" anchor="ctr"/>
                </a:tc>
                <a:extLst>
                  <a:ext uri="{0D108BD9-81ED-4DB2-BD59-A6C34878D82A}">
                    <a16:rowId xmlns:a16="http://schemas.microsoft.com/office/drawing/2014/main" val="4012947794"/>
                  </a:ext>
                </a:extLst>
              </a:tr>
              <a:tr h="480026">
                <a:tc>
                  <a:txBody>
                    <a:bodyPr/>
                    <a:lstStyle/>
                    <a:p>
                      <a:r>
                        <a:rPr lang="en-US" sz="2800"/>
                        <a:t>6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Submit Requirements Specification (Assessment 3)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System overview, diagrams, user stories, use cases, ERD, schema</a:t>
                      </a:r>
                    </a:p>
                  </a:txBody>
                  <a:tcPr marL="68575" marR="68575" marT="34288" marB="34288" anchor="ctr"/>
                </a:tc>
                <a:extLst>
                  <a:ext uri="{0D108BD9-81ED-4DB2-BD59-A6C34878D82A}">
                    <a16:rowId xmlns:a16="http://schemas.microsoft.com/office/drawing/2014/main" val="184931924"/>
                  </a:ext>
                </a:extLst>
              </a:tr>
              <a:tr h="480026">
                <a:tc>
                  <a:txBody>
                    <a:bodyPr/>
                    <a:lstStyle/>
                    <a:p>
                      <a:r>
                        <a:rPr lang="en-US" sz="2800"/>
                        <a:t>7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Prototype building begins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Setup tools, split coding and UI/UX tasks among group</a:t>
                      </a:r>
                    </a:p>
                  </a:txBody>
                  <a:tcPr marL="68575" marR="68575" marT="34288" marB="34288" anchor="ctr"/>
                </a:tc>
                <a:extLst>
                  <a:ext uri="{0D108BD9-81ED-4DB2-BD59-A6C34878D82A}">
                    <a16:rowId xmlns:a16="http://schemas.microsoft.com/office/drawing/2014/main" val="2009806589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4E7DB886-1A2E-5915-170A-B11D316EF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57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AB210-6152-A299-5639-81D37A4BC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56E005C3-1124-58F0-A26C-A58F56EFA2A8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1F972A-66B9-68C4-4EB0-A737F962AD9F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Weekly Task Breakdown &amp; Milestones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1806B5A-C699-3513-E329-57DA97079F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0434284"/>
              </p:ext>
            </p:extLst>
          </p:nvPr>
        </p:nvGraphicFramePr>
        <p:xfrm>
          <a:off x="457200" y="1840422"/>
          <a:ext cx="11582400" cy="233932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147759491"/>
                    </a:ext>
                  </a:extLst>
                </a:gridCol>
                <a:gridCol w="4495416">
                  <a:extLst>
                    <a:ext uri="{9D8B030D-6E8A-4147-A177-3AD203B41FA5}">
                      <a16:colId xmlns:a16="http://schemas.microsoft.com/office/drawing/2014/main" val="472117411"/>
                    </a:ext>
                  </a:extLst>
                </a:gridCol>
                <a:gridCol w="6096384">
                  <a:extLst>
                    <a:ext uri="{9D8B030D-6E8A-4147-A177-3AD203B41FA5}">
                      <a16:colId xmlns:a16="http://schemas.microsoft.com/office/drawing/2014/main" val="2386046661"/>
                    </a:ext>
                  </a:extLst>
                </a:gridCol>
              </a:tblGrid>
              <a:tr h="274301">
                <a:tc>
                  <a:txBody>
                    <a:bodyPr/>
                    <a:lstStyle/>
                    <a:p>
                      <a:r>
                        <a:rPr lang="en-US" sz="2800"/>
                        <a:t>Week</a:t>
                      </a:r>
                    </a:p>
                  </a:txBody>
                  <a:tcPr marL="68575" marR="68575" marT="34288" marB="34288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Tasks</a:t>
                      </a:r>
                    </a:p>
                  </a:txBody>
                  <a:tcPr marL="68575" marR="68575" marT="34288" marB="34288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Notes</a:t>
                      </a:r>
                    </a:p>
                  </a:txBody>
                  <a:tcPr marL="68575" marR="68575" marT="34288" marB="34288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77401"/>
                  </a:ext>
                </a:extLst>
              </a:tr>
              <a:tr h="685752">
                <a:tc>
                  <a:txBody>
                    <a:bodyPr/>
                    <a:lstStyle/>
                    <a:p>
                      <a:r>
                        <a:rPr lang="en-US" sz="2800" dirty="0"/>
                        <a:t>8–11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Development + testing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Complete features, peer review, fix bugs, update documents</a:t>
                      </a:r>
                    </a:p>
                  </a:txBody>
                  <a:tcPr marL="68575" marR="68575" marT="34288" marB="34288" anchor="ctr"/>
                </a:tc>
                <a:extLst>
                  <a:ext uri="{0D108BD9-81ED-4DB2-BD59-A6C34878D82A}">
                    <a16:rowId xmlns:a16="http://schemas.microsoft.com/office/drawing/2014/main" val="2010123592"/>
                  </a:ext>
                </a:extLst>
              </a:tr>
              <a:tr h="480026">
                <a:tc>
                  <a:txBody>
                    <a:bodyPr/>
                    <a:lstStyle/>
                    <a:p>
                      <a:r>
                        <a:rPr lang="en-US" sz="2800"/>
                        <a:t>12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Submit Final Prototype + Docs (Assessment 4)</a:t>
                      </a:r>
                    </a:p>
                  </a:txBody>
                  <a:tcPr marL="68575" marR="68575" marT="34288" marB="34288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Include testing report, user manual, installation guide, project closure plan</a:t>
                      </a:r>
                    </a:p>
                  </a:txBody>
                  <a:tcPr marL="68575" marR="68575" marT="34288" marB="34288" anchor="ctr"/>
                </a:tc>
                <a:extLst>
                  <a:ext uri="{0D108BD9-81ED-4DB2-BD59-A6C34878D82A}">
                    <a16:rowId xmlns:a16="http://schemas.microsoft.com/office/drawing/2014/main" val="817413514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66AD89C0-A335-25D4-B1D6-4C41904C7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454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F2EC2-105A-C32E-68F9-9D53B9AF5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C18D1109-16E0-B44D-59BF-DD91818DA55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7AF81E-95CF-3CC5-1EC6-16E136B4BB93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Literature Review General Tips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36FC04B-B2BF-B572-C1A8-49C52C9A8F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7176A-7892-3CC2-0767-29A9069E8798}"/>
              </a:ext>
            </a:extLst>
          </p:cNvPr>
          <p:cNvSpPr txBox="1"/>
          <p:nvPr/>
        </p:nvSpPr>
        <p:spPr>
          <a:xfrm>
            <a:off x="228600" y="2224306"/>
            <a:ext cx="11658599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 at least </a:t>
            </a:r>
            <a:r>
              <a:rPr lang="en-US" sz="2800" b="1" dirty="0">
                <a:latin typeface="+mj-lt"/>
              </a:rPr>
              <a:t>5–8 scholarly sources</a:t>
            </a:r>
            <a:r>
              <a:rPr lang="en-US" sz="2800" dirty="0">
                <a:latin typeface="+mj-lt"/>
              </a:rPr>
              <a:t> from the last </a:t>
            </a:r>
            <a:r>
              <a:rPr lang="en-US" sz="2800" b="1" dirty="0">
                <a:latin typeface="+mj-lt"/>
              </a:rPr>
              <a:t>5–7 years</a:t>
            </a:r>
            <a:r>
              <a:rPr lang="en-US" sz="2800" dirty="0">
                <a:latin typeface="+mj-lt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Focus on gaps or limitations in existing systems.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Identify </a:t>
            </a:r>
            <a:r>
              <a:rPr lang="en-US" sz="2800" b="1" dirty="0">
                <a:latin typeface="+mj-lt"/>
              </a:rPr>
              <a:t>what's missing</a:t>
            </a:r>
            <a:r>
              <a:rPr lang="en-US" sz="2800" dirty="0">
                <a:latin typeface="+mj-lt"/>
              </a:rPr>
              <a:t> in current solutions (e.g., security flaws, poor UX, outdated tech).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 </a:t>
            </a:r>
            <a:r>
              <a:rPr lang="en-US" sz="2800" b="1" dirty="0">
                <a:latin typeface="+mj-lt"/>
              </a:rPr>
              <a:t>Google Scholar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ACM Digital Library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IEEE Xplore</a:t>
            </a:r>
            <a:r>
              <a:rPr lang="en-US" sz="2800" dirty="0">
                <a:latin typeface="+mj-lt"/>
              </a:rPr>
              <a:t>, and </a:t>
            </a:r>
            <a:r>
              <a:rPr lang="en-US" sz="2800" b="1" dirty="0">
                <a:latin typeface="+mj-lt"/>
              </a:rPr>
              <a:t>ProQuest</a:t>
            </a:r>
            <a:r>
              <a:rPr lang="en-US" sz="2800" dirty="0">
                <a:latin typeface="+mj-lt"/>
              </a:rPr>
              <a:t> via Holmes Library.</a:t>
            </a:r>
          </a:p>
        </p:txBody>
      </p:sp>
    </p:spTree>
    <p:extLst>
      <p:ext uri="{BB962C8B-B14F-4D97-AF65-F5344CB8AC3E}">
        <p14:creationId xmlns:p14="http://schemas.microsoft.com/office/powerpoint/2010/main" val="115001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97BA1-04BB-AA15-9E38-D17FF6EDA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BDF2B2F8-009F-EE3D-505B-E760766FFAE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F7165E-73F1-6323-C569-5E118103AEEF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Literature Review General Tips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6B92461-A443-673E-7371-F14503E212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228A21-2EAF-DFB5-CAE1-DE3A9779435D}"/>
              </a:ext>
            </a:extLst>
          </p:cNvPr>
          <p:cNvSpPr txBox="1"/>
          <p:nvPr/>
        </p:nvSpPr>
        <p:spPr>
          <a:xfrm>
            <a:off x="228600" y="2224306"/>
            <a:ext cx="11658599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Key sections to include:</a:t>
            </a:r>
            <a:endParaRPr lang="en-US" sz="2800" dirty="0">
              <a:latin typeface="+mj-lt"/>
            </a:endParaRPr>
          </a:p>
          <a:p>
            <a:pPr marL="8112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Introduction to your domain (e.g., Feedback Systems)</a:t>
            </a:r>
          </a:p>
          <a:p>
            <a:pPr marL="8112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Comparative table of 3–5 existing systems</a:t>
            </a:r>
          </a:p>
          <a:p>
            <a:pPr marL="8112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Analysis of best practices, strengths, and weaknesses</a:t>
            </a:r>
          </a:p>
          <a:p>
            <a:pPr marL="8112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Identified gaps and justification for your proposed system</a:t>
            </a:r>
          </a:p>
        </p:txBody>
      </p:sp>
    </p:spTree>
    <p:extLst>
      <p:ext uri="{BB962C8B-B14F-4D97-AF65-F5344CB8AC3E}">
        <p14:creationId xmlns:p14="http://schemas.microsoft.com/office/powerpoint/2010/main" val="2280885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5F75C5-3CDE-77C9-50AF-4592725CA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EB1B611A-D950-32C7-95F6-55F3CBEB306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DB4A0D-9BEC-71B2-C894-9BDCAAF78598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Tools &amp; Technologies to Use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DD096BA-D1C3-035E-6688-200ED16BD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A56A7F6-9C2C-DC7E-6BF1-1BA108FCC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6939287"/>
              </p:ext>
            </p:extLst>
          </p:nvPr>
        </p:nvGraphicFramePr>
        <p:xfrm>
          <a:off x="609600" y="2240756"/>
          <a:ext cx="10972800" cy="585216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3810000">
                  <a:extLst>
                    <a:ext uri="{9D8B030D-6E8A-4147-A177-3AD203B41FA5}">
                      <a16:colId xmlns:a16="http://schemas.microsoft.com/office/drawing/2014/main" val="1372315717"/>
                    </a:ext>
                  </a:extLst>
                </a:gridCol>
                <a:gridCol w="7162800">
                  <a:extLst>
                    <a:ext uri="{9D8B030D-6E8A-4147-A177-3AD203B41FA5}">
                      <a16:colId xmlns:a16="http://schemas.microsoft.com/office/drawing/2014/main" val="41718687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Category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Suggested Tools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0801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Web Development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HTML, CSS, JavaScript, PHP, Bootstrap, XAMPP, Node.js, MySQL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7626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Mobile Development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Flutter, Dart, Android Studio, Firebase, SQLite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38014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IDE/Code Editors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VS Code, IntelliJ IDEA 2024.3.4.1, Eclipse, NetBeans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55733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Analytics/Dashboards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Power BI, Google Data Studio, SAP Analytics Cloud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1979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Documentation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MS Word, Google Docs, Draw.io, Lucidchart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74588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Testing &amp; Prototyping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Postman, Swagger, Figma, Balsamiq, JUnit, Selenium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3017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Collaboration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Trello, GitHub, Google Drive, Slack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0709685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E1450155-FE7A-4CDD-DCAB-6B6E9AB387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898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017CE-0289-AB24-3584-80E82FBD7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3F5AFA2E-FF69-7ED9-E526-72729B2A9FD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48F601-510D-E493-1168-6F8E4A57D59C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Tips for the Implementation Phase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9280653-F43B-A0D9-5054-7A4657D94A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477F70F-BE5D-FFD0-15F3-6663595DD7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23638-72F6-1143-FC30-C262AD2FFBDF}"/>
              </a:ext>
            </a:extLst>
          </p:cNvPr>
          <p:cNvSpPr txBox="1"/>
          <p:nvPr/>
        </p:nvSpPr>
        <p:spPr>
          <a:xfrm>
            <a:off x="885644" y="2514600"/>
            <a:ext cx="10087156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Set version control early</a:t>
            </a:r>
            <a:r>
              <a:rPr lang="en-US" sz="2800" dirty="0">
                <a:latin typeface="+mj-lt"/>
              </a:rPr>
              <a:t> (use GitHub)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Create milestones in Trello or </a:t>
            </a:r>
            <a:r>
              <a:rPr lang="en-US" sz="2800" dirty="0" err="1">
                <a:latin typeface="+mj-lt"/>
              </a:rPr>
              <a:t>ClickUp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Follow Agile practices – 2-week sprints with internal demos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Assign clear roles (UI lead, backend lead, tester, doc lead)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Back up frequently on cloud drives (Google Drive/Dropbox)</a:t>
            </a:r>
          </a:p>
        </p:txBody>
      </p:sp>
    </p:spTree>
    <p:extLst>
      <p:ext uri="{BB962C8B-B14F-4D97-AF65-F5344CB8AC3E}">
        <p14:creationId xmlns:p14="http://schemas.microsoft.com/office/powerpoint/2010/main" val="3027123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1CB24D-D5AB-D3A3-030B-48C66099F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943C0D4F-FA06-81AB-8E77-8F1E8862479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B6EBB4-8138-E8FD-55EF-0A72C93CE4BD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Skills You Will Build by Topic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D6FCA7B-3B3D-451E-56C8-07F16777B8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7B8341B-7F76-61EA-0103-BEBB85E816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0BBE0FD-4E99-0F35-8798-31324B5834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1643189"/>
              </p:ext>
            </p:extLst>
          </p:nvPr>
        </p:nvGraphicFramePr>
        <p:xfrm>
          <a:off x="609600" y="2560796"/>
          <a:ext cx="10972800" cy="576072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4419600">
                  <a:extLst>
                    <a:ext uri="{9D8B030D-6E8A-4147-A177-3AD203B41FA5}">
                      <a16:colId xmlns:a16="http://schemas.microsoft.com/office/drawing/2014/main" val="2785415284"/>
                    </a:ext>
                  </a:extLst>
                </a:gridCol>
                <a:gridCol w="6553200">
                  <a:extLst>
                    <a:ext uri="{9D8B030D-6E8A-4147-A177-3AD203B41FA5}">
                      <a16:colId xmlns:a16="http://schemas.microsoft.com/office/drawing/2014/main" val="16303103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Topic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Skills Developed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56274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Lost &amp; Found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CRUD operations, search/filtering, data validation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4990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Feedback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Survey design, sentiment analysis, form validation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337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Library Mgmt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Inventory tracking, login/auth, user roles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4908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Online Quiz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Randomised questions, scoring, timers, result export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1832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Appointment Booking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Scheduling logic, calendar integration, email triggers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8756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Complaint Mgmt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Workflow tracking, role-based access, escalation process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7256661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9A364CA8-DA1A-EB09-5220-CA20D766BA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982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85797-98A8-F33D-39DF-A745945EC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21EF892E-35EB-36CC-D02F-F45846A6886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B3914B-C9E3-E887-3B5E-A106D46C1E93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Career Outlook (Australia &amp; Global)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16D1BE4-FCF3-CD64-080D-28FF31A911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AAA7883-CAB5-8C1B-607A-F7D5423AE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302E0E8-F8A3-6F8E-E211-FD26AFFC3C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58CBD1C-9121-2440-CD75-F8637B199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3014129"/>
              </p:ext>
            </p:extLst>
          </p:nvPr>
        </p:nvGraphicFramePr>
        <p:xfrm>
          <a:off x="457199" y="1806575"/>
          <a:ext cx="10972800" cy="7192518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546635214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3776920733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1866881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/>
                        <a:t>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/>
                        <a:t>Career Roles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Demand in Australia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17791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Web Development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Full-stack Developer, Frontend Developer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Strong – Startups, SMBs, Gov Projects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0107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Mobile App Development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App Developer, Flutter Developer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Growing – Especially in health/retail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04447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Data Analytics Integration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BI Analyst, Reporting Developer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High – finance, gov, real estate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7546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System Administration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Network Admin, IT 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Ongoing demand across sectors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0117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Software Testing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QA Engineer, Test Analyst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Moderate to 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5930210"/>
                  </a:ext>
                </a:extLst>
              </a:tr>
            </a:tbl>
          </a:graphicData>
        </a:graphic>
      </p:graphicFrame>
      <p:sp>
        <p:nvSpPr>
          <p:cNvPr id="9" name="Rectangle 1">
            <a:extLst>
              <a:ext uri="{FF2B5EF4-FFF2-40B4-BE49-F238E27FC236}">
                <a16:creationId xmlns:a16="http://schemas.microsoft.com/office/drawing/2014/main" id="{DC545CA3-57B0-F1FD-511A-CF7E6A04E8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814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A433E-DDA3-4391-2D1F-AFDA204CC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5F229A67-DAB5-2741-B6A9-0A900036469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FE2C25-B718-AD1F-CB4C-DCF97A42D3D0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Platform Navigation Reminders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D8C3FB7-07E7-E76C-38C6-747A133914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8D482BF-8F63-2576-BBBF-822101AA5F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B641E5C-1C38-6991-FAED-985A02F595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0CCDD6E8-A13B-1A5C-528E-99C4E84446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9EE6D5-4934-2761-A681-29E1E367F779}"/>
              </a:ext>
            </a:extLst>
          </p:cNvPr>
          <p:cNvSpPr txBox="1"/>
          <p:nvPr/>
        </p:nvSpPr>
        <p:spPr>
          <a:xfrm>
            <a:off x="609600" y="2441246"/>
            <a:ext cx="9624202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 </a:t>
            </a:r>
            <a:r>
              <a:rPr lang="en-US" sz="2800" b="1" dirty="0">
                <a:latin typeface="+mj-lt"/>
              </a:rPr>
              <a:t>Blackboard &gt; Projects</a:t>
            </a:r>
            <a:r>
              <a:rPr lang="en-US" sz="2800" dirty="0">
                <a:latin typeface="+mj-lt"/>
              </a:rPr>
              <a:t> to check detailed specs and due dates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Refer to </a:t>
            </a:r>
            <a:r>
              <a:rPr lang="en-US" sz="2800" b="1" dirty="0">
                <a:latin typeface="+mj-lt"/>
              </a:rPr>
              <a:t>Groups – Melbourne/Sydney</a:t>
            </a:r>
            <a:r>
              <a:rPr lang="en-US" sz="2800" dirty="0">
                <a:latin typeface="+mj-lt"/>
              </a:rPr>
              <a:t> to confirm your team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Join </a:t>
            </a:r>
            <a:r>
              <a:rPr lang="en-US" sz="2800" b="1" dirty="0">
                <a:latin typeface="+mj-lt"/>
              </a:rPr>
              <a:t>weekly drop-in sessions</a:t>
            </a:r>
            <a:r>
              <a:rPr lang="en-US" sz="2800" dirty="0">
                <a:latin typeface="+mj-lt"/>
              </a:rPr>
              <a:t> for feedback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Submit drafts early for formative feedback!</a:t>
            </a:r>
          </a:p>
        </p:txBody>
      </p:sp>
    </p:spTree>
    <p:extLst>
      <p:ext uri="{BB962C8B-B14F-4D97-AF65-F5344CB8AC3E}">
        <p14:creationId xmlns:p14="http://schemas.microsoft.com/office/powerpoint/2010/main" val="2833501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3D0F5-A2EC-4AB3-AA80-17E48F8E3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4845B51C-A56F-4CFF-7947-2252E84A2E9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99CF59-78FE-E283-E428-26F2AEA43360}"/>
              </a:ext>
            </a:extLst>
          </p:cNvPr>
          <p:cNvSpPr txBox="1"/>
          <p:nvPr/>
        </p:nvSpPr>
        <p:spPr>
          <a:xfrm>
            <a:off x="0" y="0"/>
            <a:ext cx="11887199" cy="9818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b="1" dirty="0">
                <a:latin typeface="+mj-lt"/>
              </a:rPr>
              <a:t>Session 1’s Outline</a:t>
            </a:r>
          </a:p>
          <a:p>
            <a:pPr marL="758825" lvl="1" indent="-514350" rtl="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Welcome</a:t>
            </a: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Tips for Finding a Group Member </a:t>
            </a: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Weekly Task Breakdown &amp; Milestones</a:t>
            </a: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Topic Selection</a:t>
            </a:r>
            <a:endParaRPr lang="en-US" sz="3000" dirty="0">
              <a:effectLst/>
              <a:latin typeface="+mj-lt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Literature Review General Tips</a:t>
            </a: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Tools &amp; Technologies to Use</a:t>
            </a: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Tips for the Implementation Phase</a:t>
            </a: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Skills You Will Build by Topic</a:t>
            </a: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Career Outlook (Australia &amp; Global)</a:t>
            </a: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Platform Navigation Reminders</a:t>
            </a:r>
          </a:p>
          <a:p>
            <a:pPr marL="758825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000" dirty="0"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Preparation for Group Assignment 1 – Project Management</a:t>
            </a:r>
            <a:endParaRPr lang="en-US" sz="3000" dirty="0">
              <a:effectLst/>
              <a:latin typeface="+mj-lt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58825" lvl="1" indent="-514350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Group Assignments – Due Dates</a:t>
            </a:r>
          </a:p>
          <a:p>
            <a:pPr marL="758825" lvl="1" indent="-514350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30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HTML/CSS/Java Script/PHP Examples</a:t>
            </a:r>
          </a:p>
        </p:txBody>
      </p:sp>
    </p:spTree>
    <p:extLst>
      <p:ext uri="{BB962C8B-B14F-4D97-AF65-F5344CB8AC3E}">
        <p14:creationId xmlns:p14="http://schemas.microsoft.com/office/powerpoint/2010/main" val="713596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84C66-406A-709E-7BED-FFF8A5DA6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2E660E00-8307-6D96-2AD3-7111A13648D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53D392-8A46-1063-DCD1-61DA29255C11}"/>
              </a:ext>
            </a:extLst>
          </p:cNvPr>
          <p:cNvSpPr txBox="1"/>
          <p:nvPr/>
        </p:nvSpPr>
        <p:spPr>
          <a:xfrm>
            <a:off x="0" y="0"/>
            <a:ext cx="118871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Preparation for Group Assignment 1 – Project Management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D86427F-C20D-85A7-202D-FE23110CFE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9D1E85C-3734-0125-77EE-B72D7DB012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B94E713-C135-2525-3781-7FAF0FDA4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C598C780-5A1A-A42D-AC0E-91B0D9619A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893583-BD16-13D3-62AA-3A02488412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342" b="13333"/>
          <a:stretch/>
        </p:blipFill>
        <p:spPr>
          <a:xfrm>
            <a:off x="0" y="2035175"/>
            <a:ext cx="12192000" cy="550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20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B7ECA-057A-0A96-7915-5F15366D1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257B48B2-21E2-D9B3-E23E-DADA2FD923D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3EF5A9-34AF-34AC-6CAF-7AB0749222B9}"/>
              </a:ext>
            </a:extLst>
          </p:cNvPr>
          <p:cNvSpPr txBox="1"/>
          <p:nvPr/>
        </p:nvSpPr>
        <p:spPr>
          <a:xfrm>
            <a:off x="0" y="0"/>
            <a:ext cx="118871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Preparation for Group Assignment 1 – Project Management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C1B03E7-2AC8-0B1C-FAFE-58E4EB1DC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22BAA3E-8BD0-7B37-2FA0-06083CCA4A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5E6C3D7-FCBD-9DD1-52E4-EC8F62B92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18E6FCD-899F-8582-2B14-6E127E2335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B31C93-ED72-1A5A-A73E-30EF37C70781}"/>
              </a:ext>
            </a:extLst>
          </p:cNvPr>
          <p:cNvSpPr txBox="1"/>
          <p:nvPr/>
        </p:nvSpPr>
        <p:spPr>
          <a:xfrm>
            <a:off x="0" y="2239963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None/>
            </a:pPr>
            <a:r>
              <a:rPr lang="en-US" sz="2800" b="0" i="0" dirty="0">
                <a:solidFill>
                  <a:srgbClr val="242424"/>
                </a:solidFill>
                <a:effectLst/>
                <a:latin typeface="+mj-lt"/>
              </a:rPr>
              <a:t>To submit your assignment, please go to: </a:t>
            </a:r>
          </a:p>
          <a:p>
            <a:pPr algn="l">
              <a:lnSpc>
                <a:spcPct val="150000"/>
              </a:lnSpc>
            </a:pPr>
            <a:r>
              <a:rPr lang="en-US" sz="2800" b="1" i="0" dirty="0">
                <a:solidFill>
                  <a:srgbClr val="242424"/>
                </a:solidFill>
                <a:effectLst/>
                <a:latin typeface="+mj-lt"/>
              </a:rPr>
              <a:t>Assessments</a:t>
            </a:r>
            <a:r>
              <a:rPr lang="en-US" sz="2800" b="0" i="0" dirty="0">
                <a:solidFill>
                  <a:srgbClr val="242424"/>
                </a:solidFill>
                <a:effectLst/>
                <a:latin typeface="+mj-lt"/>
              </a:rPr>
              <a:t> &gt;&gt; </a:t>
            </a:r>
            <a:r>
              <a:rPr lang="en-US" sz="2800" b="1" i="0" dirty="0">
                <a:solidFill>
                  <a:srgbClr val="242424"/>
                </a:solidFill>
                <a:effectLst/>
                <a:latin typeface="+mj-lt"/>
              </a:rPr>
              <a:t>Group Assignment Information</a:t>
            </a:r>
            <a:r>
              <a:rPr lang="en-US" sz="2800" b="0" i="0" dirty="0">
                <a:solidFill>
                  <a:srgbClr val="242424"/>
                </a:solidFill>
                <a:effectLst/>
                <a:latin typeface="+mj-lt"/>
              </a:rPr>
              <a:t> &gt;&gt; </a:t>
            </a:r>
            <a:r>
              <a:rPr lang="en-US" sz="2800" b="1" i="0" dirty="0">
                <a:solidFill>
                  <a:srgbClr val="242424"/>
                </a:solidFill>
                <a:effectLst/>
                <a:latin typeface="+mj-lt"/>
              </a:rPr>
              <a:t>Links to each Group Assignment</a:t>
            </a:r>
            <a:r>
              <a:rPr lang="en-US" sz="2800" b="0" i="0" dirty="0">
                <a:solidFill>
                  <a:srgbClr val="242424"/>
                </a:solidFill>
                <a:effectLst/>
                <a:latin typeface="+mj-lt"/>
              </a:rPr>
              <a:t> &gt;&gt; </a:t>
            </a:r>
            <a:r>
              <a:rPr lang="en-US" sz="2800" b="1" i="0" dirty="0">
                <a:solidFill>
                  <a:srgbClr val="242424"/>
                </a:solidFill>
                <a:effectLst/>
                <a:latin typeface="+mj-lt"/>
              </a:rPr>
              <a:t>Group Assignment 1: Project Management</a:t>
            </a:r>
            <a:r>
              <a:rPr lang="en-US" sz="2800" b="0" i="0" dirty="0">
                <a:solidFill>
                  <a:srgbClr val="242424"/>
                </a:solidFill>
                <a:effectLst/>
                <a:latin typeface="+mj-lt"/>
              </a:rPr>
              <a:t>, then use the 'submission link' towards the bottom of the page to submit.</a:t>
            </a:r>
          </a:p>
        </p:txBody>
      </p:sp>
    </p:spTree>
    <p:extLst>
      <p:ext uri="{BB962C8B-B14F-4D97-AF65-F5344CB8AC3E}">
        <p14:creationId xmlns:p14="http://schemas.microsoft.com/office/powerpoint/2010/main" val="6602451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45EEB-A2A5-1FBF-9E69-83A4FF884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328F0A28-2E69-EED3-7909-F2D2104969C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D80EDB-56EE-1A9C-B407-2508F5B2D183}"/>
              </a:ext>
            </a:extLst>
          </p:cNvPr>
          <p:cNvSpPr txBox="1"/>
          <p:nvPr/>
        </p:nvSpPr>
        <p:spPr>
          <a:xfrm>
            <a:off x="0" y="0"/>
            <a:ext cx="118871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Preparation for Group Assignment 1 – Project Management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635DE4E-8E9F-FDFB-101F-7BCA500176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6CACBF6-BCB7-C63C-6A78-A774699E9B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F2C5613-2F28-2639-9BDA-BBD8A2576B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89C32584-2A04-362F-2191-250C858862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8F831B-F126-21A9-AB5B-2E14827B7093}"/>
              </a:ext>
            </a:extLst>
          </p:cNvPr>
          <p:cNvSpPr txBox="1"/>
          <p:nvPr/>
        </p:nvSpPr>
        <p:spPr>
          <a:xfrm>
            <a:off x="609600" y="2441246"/>
            <a:ext cx="9624202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What Students Need to Submit: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A single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written report (1000–1500 words, Word document)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containing all the following components:</a:t>
            </a:r>
          </a:p>
          <a:p>
            <a:pPr marL="514350" marR="0" lvl="0" indent="-5143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Project Scope Statement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  <a:p>
            <a:pPr marL="514350" marR="0" lvl="0" indent="-5143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Project Charter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  <a:p>
            <a:pPr marL="514350" marR="0" lvl="0" indent="-5143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Communication Plan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(Matrix format)</a:t>
            </a:r>
          </a:p>
          <a:p>
            <a:pPr marL="514350" marR="0" lvl="0" indent="-5143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Team Contract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  <a:p>
            <a:pPr marL="514350" marR="0" lvl="0" indent="-5143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Work Breakdown Structure (WBS)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  <a:p>
            <a:pPr marL="514350" marR="0" lvl="0" indent="-5143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Gantt Chart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17276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868CA-504F-69F1-DFBA-3110A3AA9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059A480B-2230-0DF5-8721-EDE28528E92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D363D2-BB4C-3A37-45A0-C9F85E934004}"/>
              </a:ext>
            </a:extLst>
          </p:cNvPr>
          <p:cNvSpPr txBox="1"/>
          <p:nvPr/>
        </p:nvSpPr>
        <p:spPr>
          <a:xfrm>
            <a:off x="0" y="0"/>
            <a:ext cx="118871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Preparation for Group Assignment 1 – Project Management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9D693F7-36EC-C3E6-4670-51BB8E303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90D48B-3E26-0803-AF45-70C34E2CCF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3DDC61E-F544-8CAC-92C5-8BB4F8EF23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FD116640-2BCB-AA4F-7C18-A262E3AD53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8E996F-7EE3-0911-463B-D9ACC2D06AE2}"/>
              </a:ext>
            </a:extLst>
          </p:cNvPr>
          <p:cNvSpPr txBox="1"/>
          <p:nvPr/>
        </p:nvSpPr>
        <p:spPr>
          <a:xfrm>
            <a:off x="609600" y="2441246"/>
            <a:ext cx="9624202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Additional Documents (within the report or appendices):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Meeting agenda and minutes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Individual timesheets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Project plan overview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Visuals for WBS and Gantt</a:t>
            </a:r>
          </a:p>
        </p:txBody>
      </p:sp>
    </p:spTree>
    <p:extLst>
      <p:ext uri="{BB962C8B-B14F-4D97-AF65-F5344CB8AC3E}">
        <p14:creationId xmlns:p14="http://schemas.microsoft.com/office/powerpoint/2010/main" val="20657272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E1A38-1BEE-522E-34D1-4C4FBEF0A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C8BDD070-70B6-DF28-A1BC-0088BA5F43A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5FB3D4-0B18-AE11-D26D-1F3E80C37C4D}"/>
              </a:ext>
            </a:extLst>
          </p:cNvPr>
          <p:cNvSpPr txBox="1"/>
          <p:nvPr/>
        </p:nvSpPr>
        <p:spPr>
          <a:xfrm>
            <a:off x="0" y="0"/>
            <a:ext cx="118871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Preparation for Group Assignment 1 – Project Management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C8B6CAF-BCF6-616E-9B8A-687B4DFDBC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086A50F-7705-70DC-FF9E-C76CE8FE3E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6066EEB-78BC-8A8D-E2C8-616CC5809C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B87753F9-0CE7-C3D2-A287-E3C1E0F79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E0F416-F95C-5B8A-A2E9-FA581191A7FB}"/>
              </a:ext>
            </a:extLst>
          </p:cNvPr>
          <p:cNvSpPr txBox="1"/>
          <p:nvPr/>
        </p:nvSpPr>
        <p:spPr>
          <a:xfrm>
            <a:off x="609600" y="2441246"/>
            <a:ext cx="9624202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Presentation Requirement:</a:t>
            </a:r>
          </a:p>
          <a:p>
            <a:pPr marL="79375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No recording or face-to-face presentation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is explicitly required for this assessment.</a:t>
            </a:r>
          </a:p>
          <a:p>
            <a:pPr marL="79375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However, students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should be prepared to show and discuss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their project plan and Gantt chart if asked during supervision or future tutorials.</a:t>
            </a:r>
          </a:p>
          <a:p>
            <a:pPr marL="79375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It is good practice to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store files in a collaborative tool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(like Google Docs or OneDrive) and invite the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project supervisor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for progress monitoring.</a:t>
            </a:r>
          </a:p>
        </p:txBody>
      </p:sp>
    </p:spTree>
    <p:extLst>
      <p:ext uri="{BB962C8B-B14F-4D97-AF65-F5344CB8AC3E}">
        <p14:creationId xmlns:p14="http://schemas.microsoft.com/office/powerpoint/2010/main" val="13106648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13138-3F23-CDF8-78F0-031ACBE89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93A61D00-E109-F0B6-BB71-BBB661D8F11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E338C6-F780-D3C8-4B73-8C6B119CDBCF}"/>
              </a:ext>
            </a:extLst>
          </p:cNvPr>
          <p:cNvSpPr txBox="1"/>
          <p:nvPr/>
        </p:nvSpPr>
        <p:spPr>
          <a:xfrm>
            <a:off x="0" y="0"/>
            <a:ext cx="118871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Preparation for Group Assignment 1 – Project Management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647F790-BEEF-23DE-FB2A-5E8673F712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981263E-1068-7752-1C31-FDF4A37E36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213A949-1053-EBDC-3278-91A2552A5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4189B9D-25D6-5A78-7EE7-B161FB212F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4AB970-9A20-CADB-7121-8AED528883F1}"/>
              </a:ext>
            </a:extLst>
          </p:cNvPr>
          <p:cNvSpPr txBox="1"/>
          <p:nvPr/>
        </p:nvSpPr>
        <p:spPr>
          <a:xfrm>
            <a:off x="646954" y="950976"/>
            <a:ext cx="10935446" cy="90741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What to Do (Best Practices):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Assign clear </a:t>
            </a: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roles within the group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, including a </a:t>
            </a: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Project Manager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who will liaise with the supervisor.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Use a </a:t>
            </a: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shared collaborative tool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(e.g., Google Docs, Trello, or OneDrive) to manage documents and share access with the lecturer.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Follow the </a:t>
            </a: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Holmes formatting rules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: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Font: Calibri, 11pt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File: MS Word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Margins: 2 cm on all sides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Include a cover page with </a:t>
            </a: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student IDs</a:t>
            </a:r>
            <a:endParaRPr kumimoji="0" lang="en-US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File name: HS3052-StudentID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Submit </a:t>
            </a: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on time via Blackboard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and include the </a:t>
            </a: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Assessment Cover Page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Use </a:t>
            </a: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Holmes Harvard referencing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for any external sources.</a:t>
            </a:r>
          </a:p>
        </p:txBody>
      </p:sp>
    </p:spTree>
    <p:extLst>
      <p:ext uri="{BB962C8B-B14F-4D97-AF65-F5344CB8AC3E}">
        <p14:creationId xmlns:p14="http://schemas.microsoft.com/office/powerpoint/2010/main" val="2293513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A4CF1-3CDC-0CE6-155A-AEBD5275D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5DF8A4F0-C0CC-B37D-9CF0-EA3C6497D9E7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F2C9D2-8F3A-CB26-7A0C-70642D6A285D}"/>
              </a:ext>
            </a:extLst>
          </p:cNvPr>
          <p:cNvSpPr txBox="1"/>
          <p:nvPr/>
        </p:nvSpPr>
        <p:spPr>
          <a:xfrm>
            <a:off x="0" y="0"/>
            <a:ext cx="118871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Preparation for Group Assignment 1 – Project Management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CCF4D9B-66C0-0288-2F96-5030952EF1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E01C315-925B-D1F3-E680-F643ABDAC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CDED136-2ECE-238D-2B0C-280E355211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EEB0E814-4C77-7A8B-1378-D76F29A923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D68859-B64A-704E-2451-7203382281C4}"/>
              </a:ext>
            </a:extLst>
          </p:cNvPr>
          <p:cNvSpPr txBox="1"/>
          <p:nvPr/>
        </p:nvSpPr>
        <p:spPr>
          <a:xfrm>
            <a:off x="653423" y="1560722"/>
            <a:ext cx="10935446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highlight>
                  <a:srgbClr val="FF0000"/>
                </a:highlight>
                <a:uLnTx/>
                <a:uFillTx/>
                <a:latin typeface="Calibri"/>
              </a:rPr>
              <a:t>X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What to Avoid: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Do not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submit unrelated or unsupported file types (e.g., .zip or .ppt).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Do not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submit without reviewing the document version and names.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Avoid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late submissions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(penalties apply).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Do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not plagiarize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or share content between groups—each group’s project must be unique.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Avoid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solo group work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, as there is a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-20% penalty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unless formally approved.</a:t>
            </a:r>
          </a:p>
        </p:txBody>
      </p:sp>
    </p:spTree>
    <p:extLst>
      <p:ext uri="{BB962C8B-B14F-4D97-AF65-F5344CB8AC3E}">
        <p14:creationId xmlns:p14="http://schemas.microsoft.com/office/powerpoint/2010/main" val="6586345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8F9925-594E-3502-FBE5-FEB0AAFF4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548DFFEB-A6A3-EDD0-B9AC-63E7FB02899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D757E3-A30E-BB55-EE92-693DB22F0AAF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Group Assignments - Due Dates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5DE36A5-806F-62FC-B618-5B16E4338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CF1F829-14ED-5E3C-7453-33CA6A1CB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2399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BFFD64B-3391-6FF2-BE68-56E6A215F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60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28A653D7-31F2-F836-C7B6-0B6DFBFCC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606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1EA11E-2B17-18F9-5B67-6B905657E76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101" b="7777"/>
          <a:stretch/>
        </p:blipFill>
        <p:spPr>
          <a:xfrm>
            <a:off x="27317" y="2117943"/>
            <a:ext cx="12192000" cy="570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149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045" y="1676389"/>
            <a:ext cx="10363200" cy="430887"/>
          </a:xfrm>
        </p:spPr>
        <p:txBody>
          <a:bodyPr/>
          <a:lstStyle/>
          <a:p>
            <a:r>
              <a:rPr lang="en-CA" sz="2800" dirty="0"/>
              <a:t>HTML Forms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4014683"/>
            <a:ext cx="8534400" cy="3785652"/>
          </a:xfrm>
        </p:spPr>
        <p:txBody>
          <a:bodyPr/>
          <a:lstStyle/>
          <a:p>
            <a:r>
              <a:rPr lang="en-CA" sz="2800" b="1" dirty="0">
                <a:solidFill>
                  <a:srgbClr val="00B0F0"/>
                </a:solidFill>
              </a:rPr>
              <a:t>Forms</a:t>
            </a:r>
            <a:r>
              <a:rPr lang="en-CA" sz="2800" dirty="0"/>
              <a:t> provide the user with an alternative way to interact with a web server.</a:t>
            </a:r>
          </a:p>
          <a:p>
            <a:pPr indent="457200">
              <a:buFont typeface="Arial" pitchFamily="34" charset="0"/>
              <a:buChar char="•"/>
            </a:pPr>
            <a:r>
              <a:rPr lang="en-CA" sz="2800" dirty="0"/>
              <a:t>Forms provide rich mechanisms like:</a:t>
            </a:r>
          </a:p>
          <a:p>
            <a:pPr lvl="1" indent="457200">
              <a:buFont typeface="Arial" pitchFamily="34" charset="0"/>
              <a:buChar char="•"/>
            </a:pPr>
            <a:r>
              <a:rPr lang="en-CA" sz="2800" dirty="0"/>
              <a:t>Text input</a:t>
            </a:r>
          </a:p>
          <a:p>
            <a:pPr lvl="1" indent="457200">
              <a:buFont typeface="Arial" pitchFamily="34" charset="0"/>
              <a:buChar char="•"/>
            </a:pPr>
            <a:r>
              <a:rPr lang="en-CA" sz="2800" dirty="0"/>
              <a:t>Password input</a:t>
            </a:r>
          </a:p>
          <a:p>
            <a:pPr lvl="1" indent="457200">
              <a:buFont typeface="Arial" pitchFamily="34" charset="0"/>
              <a:buChar char="•"/>
            </a:pPr>
            <a:r>
              <a:rPr lang="en-CA" sz="2800" dirty="0"/>
              <a:t>Options Lists</a:t>
            </a:r>
          </a:p>
          <a:p>
            <a:pPr lvl="1" indent="457200">
              <a:buFont typeface="Arial" pitchFamily="34" charset="0"/>
              <a:buChar char="•"/>
            </a:pPr>
            <a:r>
              <a:rPr lang="en-CA" sz="2800" dirty="0"/>
              <a:t>Radio and check boxes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C9AE24-8329-6C2C-CD2C-9CAB636046A8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HTML/CSS/Java Script/PHP Examples</a:t>
            </a:r>
          </a:p>
        </p:txBody>
      </p:sp>
    </p:spTree>
    <p:extLst>
      <p:ext uri="{BB962C8B-B14F-4D97-AF65-F5344CB8AC3E}">
        <p14:creationId xmlns:p14="http://schemas.microsoft.com/office/powerpoint/2010/main" val="367638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0771" y="1701058"/>
            <a:ext cx="10363200" cy="369332"/>
          </a:xfrm>
        </p:spPr>
        <p:txBody>
          <a:bodyPr/>
          <a:lstStyle/>
          <a:p>
            <a:r>
              <a:rPr lang="en-CA" dirty="0"/>
              <a:t>Form Structure</a:t>
            </a:r>
          </a:p>
        </p:txBody>
      </p:sp>
      <p:pic>
        <p:nvPicPr>
          <p:cNvPr id="132113" name="Picture 17" descr="T:\CompSci\Research\web development textbook\manuscript\19.FinalART\9780133407150_FinalArt\CH04\4071504011.ep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711" y="3014560"/>
            <a:ext cx="10165749" cy="5071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B1657-3E33-F0C9-BA26-989572E00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F903FC8A-9B8B-D089-AB63-FFE4E2EFA84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E9CF95-E01D-B3A7-2B11-125010239D75}"/>
              </a:ext>
            </a:extLst>
          </p:cNvPr>
          <p:cNvSpPr txBox="1"/>
          <p:nvPr/>
        </p:nvSpPr>
        <p:spPr>
          <a:xfrm>
            <a:off x="1" y="0"/>
            <a:ext cx="102610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Welcome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F7D7D7-5A1F-8C8C-E316-00E863BA9D87}"/>
              </a:ext>
            </a:extLst>
          </p:cNvPr>
          <p:cNvSpPr txBox="1"/>
          <p:nvPr/>
        </p:nvSpPr>
        <p:spPr>
          <a:xfrm>
            <a:off x="838200" y="2743200"/>
            <a:ext cx="1033157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Welcome to Your Capstone Journey!</a:t>
            </a:r>
            <a:endParaRPr lang="en-US" sz="28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This guide provides a week-by-week roadmap to help undergraduate students complete HS3052 effectively. It includes tools to use, literature review guidance, project planning tips, and skills you’ll build – tailored to both the Sydney campus and online students.</a:t>
            </a:r>
          </a:p>
        </p:txBody>
      </p:sp>
    </p:spTree>
    <p:extLst>
      <p:ext uri="{BB962C8B-B14F-4D97-AF65-F5344CB8AC3E}">
        <p14:creationId xmlns:p14="http://schemas.microsoft.com/office/powerpoint/2010/main" val="28602646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7598" y="1689546"/>
            <a:ext cx="10363200" cy="1020762"/>
          </a:xfrm>
        </p:spPr>
        <p:txBody>
          <a:bodyPr>
            <a:normAutofit/>
          </a:bodyPr>
          <a:lstStyle/>
          <a:p>
            <a:r>
              <a:rPr lang="en-CA" dirty="0"/>
              <a:t>How forms interact with servers</a:t>
            </a:r>
          </a:p>
        </p:txBody>
      </p:sp>
      <p:pic>
        <p:nvPicPr>
          <p:cNvPr id="139268" name="Picture 4" descr="T:\CompSci\Research\web development textbook\manuscript\19.FinalART\9780133407150_FinalArt\CH04\4071504012.ep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398" y="2940340"/>
            <a:ext cx="7162800" cy="5336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9957" y="1715860"/>
            <a:ext cx="10363200" cy="1020762"/>
          </a:xfrm>
        </p:spPr>
        <p:txBody>
          <a:bodyPr>
            <a:normAutofit/>
          </a:bodyPr>
          <a:lstStyle/>
          <a:p>
            <a:r>
              <a:rPr lang="en-CA" dirty="0"/>
              <a:t>Query Strings</a:t>
            </a:r>
          </a:p>
        </p:txBody>
      </p:sp>
      <p:pic>
        <p:nvPicPr>
          <p:cNvPr id="133134" name="Picture 14" descr="T:\CompSci\Research\web development textbook\manuscript\19.FinalART\9780133407150_FinalArt\CH04\4071504013.ep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579" y="3448736"/>
            <a:ext cx="10193345" cy="3841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4438" y="1709281"/>
            <a:ext cx="10363200" cy="1020762"/>
          </a:xfrm>
        </p:spPr>
        <p:txBody>
          <a:bodyPr>
            <a:normAutofit/>
          </a:bodyPr>
          <a:lstStyle/>
          <a:p>
            <a:r>
              <a:rPr lang="en-CA" dirty="0"/>
              <a:t>URL encoding</a:t>
            </a:r>
          </a:p>
        </p:txBody>
      </p:sp>
      <p:pic>
        <p:nvPicPr>
          <p:cNvPr id="134157" name="Picture 13" descr="T:\CompSci\Research\web development textbook\manuscript\19.FinalART\9780133407150_FinalArt\CH04\4071504014.ep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676" y="3467923"/>
            <a:ext cx="9908328" cy="3493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5517" y="1715859"/>
            <a:ext cx="10363200" cy="369332"/>
          </a:xfrm>
        </p:spPr>
        <p:txBody>
          <a:bodyPr/>
          <a:lstStyle/>
          <a:p>
            <a:r>
              <a:rPr lang="en-CA" dirty="0"/>
              <a:t>&lt;form&gt; element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4014683"/>
            <a:ext cx="8534400" cy="3754874"/>
          </a:xfrm>
        </p:spPr>
        <p:txBody>
          <a:bodyPr/>
          <a:lstStyle/>
          <a:p>
            <a:r>
              <a:rPr lang="en-CA" dirty="0"/>
              <a:t>Two essential features of any form, namely the </a:t>
            </a:r>
            <a:r>
              <a:rPr lang="en-CA" b="1" dirty="0"/>
              <a:t>action</a:t>
            </a:r>
            <a:r>
              <a:rPr lang="en-CA" dirty="0"/>
              <a:t> and the </a:t>
            </a:r>
            <a:r>
              <a:rPr lang="en-CA" b="1" dirty="0"/>
              <a:t>method</a:t>
            </a:r>
            <a:r>
              <a:rPr lang="en-CA" dirty="0"/>
              <a:t> attributes.</a:t>
            </a:r>
          </a:p>
          <a:p>
            <a:pPr indent="457200">
              <a:buFont typeface="Arial" pitchFamily="34" charset="0"/>
              <a:buChar char="•"/>
            </a:pPr>
            <a:r>
              <a:rPr lang="en-CA" dirty="0"/>
              <a:t>The </a:t>
            </a:r>
            <a:r>
              <a:rPr lang="en-CA" b="1" dirty="0"/>
              <a:t>action</a:t>
            </a:r>
            <a:r>
              <a:rPr lang="en-CA" dirty="0"/>
              <a:t> attribute specifies the URL of the server-side resource that will process the form data</a:t>
            </a:r>
          </a:p>
          <a:p>
            <a:pPr indent="457200">
              <a:buFont typeface="Arial" pitchFamily="34" charset="0"/>
              <a:buChar char="•"/>
            </a:pPr>
            <a:r>
              <a:rPr lang="en-CA" dirty="0"/>
              <a:t>The </a:t>
            </a:r>
            <a:r>
              <a:rPr lang="en-CA" b="1" dirty="0"/>
              <a:t>method</a:t>
            </a:r>
            <a:r>
              <a:rPr lang="en-CA" dirty="0"/>
              <a:t> attribute specifies how the query string data will be transmitted from the browser to the server.</a:t>
            </a:r>
          </a:p>
          <a:p>
            <a:pPr lvl="1" indent="457200">
              <a:buFont typeface="Arial" pitchFamily="34" charset="0"/>
              <a:buChar char="•"/>
            </a:pPr>
            <a:r>
              <a:rPr lang="en-CA" dirty="0"/>
              <a:t>GET</a:t>
            </a:r>
          </a:p>
          <a:p>
            <a:pPr lvl="1" indent="457200">
              <a:buFont typeface="Arial" pitchFamily="34" charset="0"/>
              <a:buChar char="•"/>
            </a:pPr>
            <a:r>
              <a:rPr lang="en-CA" dirty="0"/>
              <a:t>POST</a:t>
            </a:r>
          </a:p>
          <a:p>
            <a:endParaRPr lang="en-CA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77" y="1656654"/>
            <a:ext cx="10363200" cy="369332"/>
          </a:xfrm>
        </p:spPr>
        <p:txBody>
          <a:bodyPr/>
          <a:lstStyle/>
          <a:p>
            <a:r>
              <a:rPr lang="en-CA" dirty="0"/>
              <a:t>GET </a:t>
            </a:r>
            <a:r>
              <a:rPr lang="en-CA" dirty="0" err="1"/>
              <a:t>vs</a:t>
            </a:r>
            <a:r>
              <a:rPr lang="en-CA" dirty="0"/>
              <a:t> POST</a:t>
            </a:r>
          </a:p>
        </p:txBody>
      </p:sp>
      <p:pic>
        <p:nvPicPr>
          <p:cNvPr id="135178" name="Picture 10" descr="T:\CompSci\Research\web development textbook\manuscript\19.FinalART\9780133407150_FinalArt\CH04\4071504015.ep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616" y="3148869"/>
            <a:ext cx="7715081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183" y="1729016"/>
            <a:ext cx="10363200" cy="369332"/>
          </a:xfrm>
        </p:spPr>
        <p:txBody>
          <a:bodyPr/>
          <a:lstStyle/>
          <a:p>
            <a:r>
              <a:rPr lang="en-CA" dirty="0"/>
              <a:t>GET </a:t>
            </a:r>
            <a:r>
              <a:rPr lang="en-CA" dirty="0" err="1"/>
              <a:t>vs</a:t>
            </a:r>
            <a:r>
              <a:rPr lang="en-CA" dirty="0"/>
              <a:t> POST</a:t>
            </a:r>
          </a:p>
        </p:txBody>
      </p:sp>
      <p:sp>
        <p:nvSpPr>
          <p:cNvPr id="5" name="Rectangle 4"/>
          <p:cNvSpPr/>
          <p:nvPr/>
        </p:nvSpPr>
        <p:spPr>
          <a:xfrm>
            <a:off x="2438400" y="2895601"/>
            <a:ext cx="75438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800" b="1" dirty="0"/>
              <a:t>GET</a:t>
            </a:r>
          </a:p>
          <a:p>
            <a:pPr indent="457200">
              <a:buClr>
                <a:schemeClr val="accent3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CA" sz="2800" dirty="0"/>
              <a:t>Data can be clearly seen in the address bar.</a:t>
            </a:r>
          </a:p>
          <a:p>
            <a:pPr indent="457200">
              <a:buClr>
                <a:schemeClr val="accent3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CA" sz="2800" dirty="0"/>
              <a:t>Data remains in browser history and cache.</a:t>
            </a:r>
          </a:p>
          <a:p>
            <a:pPr indent="457200">
              <a:buClr>
                <a:schemeClr val="accent3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CA" sz="2800" dirty="0"/>
              <a:t>Data can be bookmarked</a:t>
            </a:r>
          </a:p>
          <a:p>
            <a:pPr indent="457200">
              <a:buClr>
                <a:schemeClr val="accent3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CA" sz="2800" dirty="0"/>
              <a:t>Limit on the number of characters in the form data returned.</a:t>
            </a:r>
          </a:p>
          <a:p>
            <a:r>
              <a:rPr lang="en-CA" sz="2800" b="1" dirty="0"/>
              <a:t>POST </a:t>
            </a:r>
          </a:p>
          <a:p>
            <a:pPr indent="457200">
              <a:buClr>
                <a:schemeClr val="accent3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CA" sz="2800" dirty="0"/>
              <a:t>Data can contain binary data.</a:t>
            </a:r>
          </a:p>
          <a:p>
            <a:pPr indent="457200">
              <a:buClr>
                <a:schemeClr val="accent3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CA" sz="2800" dirty="0"/>
              <a:t>Data is hidden from user.</a:t>
            </a:r>
          </a:p>
          <a:p>
            <a:pPr indent="457200">
              <a:buClr>
                <a:schemeClr val="accent3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CA" sz="2800" dirty="0"/>
              <a:t>Submitted data is not stored in cache, history, or bookmarks</a:t>
            </a:r>
            <a:r>
              <a:rPr lang="en-CA" sz="2000" dirty="0"/>
              <a:t>.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3174" y="1729017"/>
            <a:ext cx="10363200" cy="1020762"/>
          </a:xfrm>
        </p:spPr>
        <p:txBody>
          <a:bodyPr>
            <a:normAutofit/>
          </a:bodyPr>
          <a:lstStyle/>
          <a:p>
            <a:r>
              <a:rPr lang="en-CA" dirty="0"/>
              <a:t>Form-Related HTML Elements</a:t>
            </a:r>
          </a:p>
        </p:txBody>
      </p:sp>
      <p:graphicFrame>
        <p:nvGraphicFramePr>
          <p:cNvPr id="5" name="Content Placeholder 6"/>
          <p:cNvGraphicFramePr>
            <a:graphicFrameLocks noGrp="1"/>
          </p:cNvGraphicFramePr>
          <p:nvPr>
            <p:ph sz="quarter" idx="13"/>
          </p:nvPr>
        </p:nvGraphicFramePr>
        <p:xfrm>
          <a:off x="2605602" y="2978926"/>
          <a:ext cx="7315200" cy="5410196"/>
        </p:xfrm>
        <a:graphic>
          <a:graphicData uri="http://schemas.openxmlformats.org/drawingml/2006/table">
            <a:tbl>
              <a:tblPr firstRow="1" firstCol="1" bandRow="1" bandCol="1">
                <a:tableStyleId>{5C22544A-7EE6-4342-B048-85BDC9FD1C3A}</a:tableStyleId>
              </a:tblPr>
              <a:tblGrid>
                <a:gridCol w="1468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471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0"/>
                        </a:spcBef>
                        <a:spcAft>
                          <a:spcPts val="1400"/>
                        </a:spcAft>
                      </a:pPr>
                      <a:r>
                        <a:rPr lang="en-US" sz="1400" dirty="0">
                          <a:effectLst/>
                        </a:rPr>
                        <a:t>Type</a:t>
                      </a:r>
                      <a:endParaRPr lang="en-US" sz="1400" b="1" dirty="0">
                        <a:solidFill>
                          <a:srgbClr val="1F497D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0"/>
                        </a:spcBef>
                        <a:spcAft>
                          <a:spcPts val="1400"/>
                        </a:spcAft>
                      </a:pPr>
                      <a:r>
                        <a:rPr lang="en-US" sz="1400" dirty="0">
                          <a:effectLst/>
                        </a:rPr>
                        <a:t>Description</a:t>
                      </a:r>
                      <a:endParaRPr lang="en-US" sz="1400" b="1" dirty="0">
                        <a:solidFill>
                          <a:srgbClr val="1F497D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&lt;button&gt;</a:t>
                      </a:r>
                      <a:endParaRPr lang="en-US" sz="1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Defines a clickable button.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&lt;datalist&gt;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An HTML5 element form defines lists to be used with other form elements.</a:t>
                      </a:r>
                      <a:endParaRPr lang="en-U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&lt;</a:t>
                      </a:r>
                      <a:r>
                        <a:rPr lang="en-US" sz="1400" dirty="0" err="1">
                          <a:effectLst/>
                        </a:rPr>
                        <a:t>fieldset</a:t>
                      </a:r>
                      <a:r>
                        <a:rPr lang="en-US" sz="1400" dirty="0">
                          <a:effectLst/>
                        </a:rPr>
                        <a:t>&gt;</a:t>
                      </a:r>
                      <a:endParaRPr lang="en-US" sz="1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Groups related elements in a form together. 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&lt;form&gt;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Defines the form container.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&lt;input&gt;</a:t>
                      </a:r>
                      <a:endParaRPr lang="en-US" sz="1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Defines an input field. HTML5 defines over 20 different types of input. </a:t>
                      </a:r>
                      <a:endParaRPr lang="en-U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&lt;label&gt;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Defines a label for a form input element.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&lt;legend&gt;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Defines the label for a fieldset group.</a:t>
                      </a:r>
                      <a:endParaRPr lang="en-U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&lt;option&gt;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Defines an option in a multi-item list.</a:t>
                      </a:r>
                      <a:endParaRPr lang="en-U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&lt;optgroup&gt;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Defines a group of related options in a multi-item list.</a:t>
                      </a:r>
                      <a:endParaRPr lang="en-U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73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&lt;select&gt;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Defines a multi-item list.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980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&lt;</a:t>
                      </a:r>
                      <a:r>
                        <a:rPr lang="en-US" sz="1400" dirty="0" err="1">
                          <a:effectLst/>
                        </a:rPr>
                        <a:t>textarea</a:t>
                      </a:r>
                      <a:r>
                        <a:rPr lang="en-US" sz="1400" dirty="0">
                          <a:effectLst/>
                        </a:rPr>
                        <a:t>&gt;</a:t>
                      </a:r>
                      <a:endParaRPr lang="en-US" sz="1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Defines a multiline text entry box.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" marR="6858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4173" y="1724516"/>
            <a:ext cx="10363200" cy="1020762"/>
          </a:xfrm>
        </p:spPr>
        <p:txBody>
          <a:bodyPr>
            <a:normAutofit/>
          </a:bodyPr>
          <a:lstStyle/>
          <a:p>
            <a:r>
              <a:rPr lang="en-CA" dirty="0"/>
              <a:t>Text Input Controls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quarter" idx="13"/>
          </p:nvPr>
        </p:nvGraphicFramePr>
        <p:xfrm>
          <a:off x="2698796" y="3316619"/>
          <a:ext cx="7162800" cy="4506884"/>
        </p:xfrm>
        <a:graphic>
          <a:graphicData uri="http://schemas.openxmlformats.org/drawingml/2006/table">
            <a:tbl>
              <a:tblPr firstRow="1" firstCol="1" bandRow="1" bandCol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4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8177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0"/>
                        </a:spcBef>
                        <a:spcAft>
                          <a:spcPts val="1400"/>
                        </a:spcAft>
                      </a:pPr>
                      <a:r>
                        <a:rPr lang="en-US" sz="1400" dirty="0">
                          <a:effectLst/>
                        </a:rPr>
                        <a:t>Type</a:t>
                      </a:r>
                      <a:endParaRPr lang="en-US" sz="1400" dirty="0">
                        <a:solidFill>
                          <a:srgbClr val="1F497D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3253" marR="325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0"/>
                        </a:spcBef>
                        <a:spcAft>
                          <a:spcPts val="1400"/>
                        </a:spcAft>
                      </a:pPr>
                      <a:r>
                        <a:rPr lang="en-US" sz="1400">
                          <a:effectLst/>
                        </a:rPr>
                        <a:t>Description</a:t>
                      </a:r>
                      <a:endParaRPr lang="en-US" sz="1400">
                        <a:solidFill>
                          <a:srgbClr val="1F497D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3253" marR="3253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842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text</a:t>
                      </a:r>
                      <a:endParaRPr lang="en-US" sz="1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253" marR="325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dirty="0">
                          <a:effectLst/>
                        </a:rPr>
                        <a:t>Creates a single line text entry box</a:t>
                      </a:r>
                      <a:r>
                        <a:rPr lang="en-US" sz="1200" b="1" dirty="0">
                          <a:effectLst/>
                        </a:rPr>
                        <a:t>.</a:t>
                      </a:r>
                      <a:r>
                        <a:rPr lang="en-US" sz="1200" b="1" baseline="0" dirty="0">
                          <a:effectLst/>
                        </a:rPr>
                        <a:t>    </a:t>
                      </a:r>
                      <a:r>
                        <a:rPr lang="en-US" sz="1200" b="1" dirty="0">
                          <a:effectLst/>
                        </a:rPr>
                        <a:t>&lt;input type="text" name="title" /&gt;</a:t>
                      </a:r>
                      <a:endParaRPr lang="en-US" sz="1200" b="1" dirty="0">
                        <a:effectLst/>
                        <a:latin typeface="Consolas"/>
                        <a:ea typeface="Times New Roman"/>
                        <a:cs typeface="Times New Roman"/>
                      </a:endParaRPr>
                    </a:p>
                  </a:txBody>
                  <a:tcPr marL="3253" marR="3253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781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textarea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253" marR="325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dirty="0">
                          <a:effectLst/>
                        </a:rPr>
                        <a:t>Creates a multiline text entry box.  </a:t>
                      </a:r>
                      <a:r>
                        <a:rPr lang="en-US" sz="1200" b="1" dirty="0">
                          <a:effectLst/>
                        </a:rPr>
                        <a:t>&lt;</a:t>
                      </a:r>
                      <a:r>
                        <a:rPr lang="en-US" sz="1200" b="1" dirty="0" err="1">
                          <a:effectLst/>
                        </a:rPr>
                        <a:t>textarea</a:t>
                      </a:r>
                      <a:r>
                        <a:rPr lang="en-US" sz="1200" b="1" dirty="0">
                          <a:effectLst/>
                        </a:rPr>
                        <a:t> rows="3" ... /&gt;</a:t>
                      </a:r>
                      <a:endParaRPr lang="en-US" sz="1200" b="1" dirty="0">
                        <a:effectLst/>
                        <a:latin typeface="Consolas"/>
                        <a:ea typeface="Times New Roman"/>
                        <a:cs typeface="Times New Roman"/>
                      </a:endParaRPr>
                    </a:p>
                  </a:txBody>
                  <a:tcPr marL="3253" marR="3253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>
                          <a:effectLst/>
                        </a:rPr>
                        <a:t>password</a:t>
                      </a:r>
                      <a:endParaRPr lang="en-US" sz="1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253" marR="325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dirty="0">
                          <a:effectLst/>
                        </a:rPr>
                        <a:t>Creates a single line text entry box for a password </a:t>
                      </a:r>
                      <a:r>
                        <a:rPr lang="en-US" sz="1200" b="1" dirty="0">
                          <a:effectLst/>
                        </a:rPr>
                        <a:t>&lt;input type="password" ... /&gt;</a:t>
                      </a:r>
                      <a:endParaRPr lang="en-US" sz="1200" b="1" dirty="0">
                        <a:effectLst/>
                        <a:latin typeface="Consolas"/>
                        <a:ea typeface="Times New Roman"/>
                        <a:cs typeface="Times New Roman"/>
                      </a:endParaRPr>
                    </a:p>
                  </a:txBody>
                  <a:tcPr marL="3253" marR="3253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6884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search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253" marR="325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dirty="0">
                          <a:effectLst/>
                        </a:rPr>
                        <a:t>Creates a single-line text entry box suitable for a search string. This is an HTML5 element. </a:t>
                      </a:r>
                    </a:p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b="1" dirty="0">
                          <a:effectLst/>
                        </a:rPr>
                        <a:t>&lt;input type="search" … /&gt;</a:t>
                      </a:r>
                      <a:endParaRPr lang="en-US" sz="1200" b="1" dirty="0">
                        <a:effectLst/>
                        <a:latin typeface="Consolas"/>
                        <a:ea typeface="Times New Roman"/>
                        <a:cs typeface="Times New Roman"/>
                      </a:endParaRPr>
                    </a:p>
                  </a:txBody>
                  <a:tcPr marL="3253" marR="3253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439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email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253" marR="325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dirty="0">
                          <a:effectLst/>
                        </a:rPr>
                        <a:t>Creates a single-line text entry box suitable for entering an email address. This is an HTML5 element. </a:t>
                      </a:r>
                    </a:p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b="1" dirty="0">
                          <a:effectLst/>
                        </a:rPr>
                        <a:t>&lt;input type="email" … /&gt;</a:t>
                      </a:r>
                      <a:endParaRPr lang="en-US" sz="1200" b="1" dirty="0">
                        <a:effectLst/>
                        <a:latin typeface="Consolas"/>
                        <a:ea typeface="Times New Roman"/>
                        <a:cs typeface="Times New Roman"/>
                      </a:endParaRPr>
                    </a:p>
                  </a:txBody>
                  <a:tcPr marL="3253" marR="3253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40918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>
                          <a:effectLst/>
                        </a:rPr>
                        <a:t>tel</a:t>
                      </a:r>
                      <a:endParaRPr lang="en-US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253" marR="325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dirty="0">
                          <a:effectLst/>
                        </a:rPr>
                        <a:t>Creates a single-line text entry box suitable for entering a telephone. This is an HTML5 element. </a:t>
                      </a:r>
                    </a:p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b="1" dirty="0">
                          <a:effectLst/>
                        </a:rPr>
                        <a:t>&lt;input type="</a:t>
                      </a:r>
                      <a:r>
                        <a:rPr lang="en-US" sz="1200" b="1" dirty="0" err="1">
                          <a:effectLst/>
                        </a:rPr>
                        <a:t>tel</a:t>
                      </a:r>
                      <a:r>
                        <a:rPr lang="en-US" sz="1200" b="1" dirty="0">
                          <a:effectLst/>
                        </a:rPr>
                        <a:t>" … /&gt;</a:t>
                      </a:r>
                      <a:endParaRPr lang="en-US" sz="1200" b="1" dirty="0">
                        <a:effectLst/>
                        <a:latin typeface="Consolas"/>
                        <a:ea typeface="Times New Roman"/>
                        <a:cs typeface="Times New Roman"/>
                      </a:endParaRPr>
                    </a:p>
                  </a:txBody>
                  <a:tcPr marL="3253" marR="3253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6884"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400" dirty="0" err="1">
                          <a:effectLst/>
                        </a:rPr>
                        <a:t>url</a:t>
                      </a:r>
                      <a:endParaRPr lang="en-US" sz="1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253" marR="325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dirty="0">
                          <a:effectLst/>
                        </a:rPr>
                        <a:t>Creates a single-line text entry box suitable for entering a URL. This is an HTML5 element. </a:t>
                      </a:r>
                    </a:p>
                    <a:p>
                      <a:pPr marL="0" marR="0"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200" b="1" dirty="0">
                          <a:effectLst/>
                        </a:rPr>
                        <a:t>&lt;input type="</a:t>
                      </a:r>
                      <a:r>
                        <a:rPr lang="en-US" sz="1200" b="1" dirty="0" err="1">
                          <a:effectLst/>
                        </a:rPr>
                        <a:t>url</a:t>
                      </a:r>
                      <a:r>
                        <a:rPr lang="en-US" sz="1200" b="1" dirty="0">
                          <a:effectLst/>
                        </a:rPr>
                        <a:t>" …  /&gt;</a:t>
                      </a:r>
                      <a:endParaRPr lang="en-US" sz="1200" b="1" dirty="0">
                        <a:effectLst/>
                        <a:latin typeface="Consolas"/>
                        <a:ea typeface="Times New Roman"/>
                        <a:cs typeface="Times New Roman"/>
                      </a:endParaRPr>
                    </a:p>
                  </a:txBody>
                  <a:tcPr marL="3253" marR="3253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62019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252" y="1672009"/>
            <a:ext cx="10363200" cy="369332"/>
          </a:xfrm>
        </p:spPr>
        <p:txBody>
          <a:bodyPr/>
          <a:lstStyle/>
          <a:p>
            <a:r>
              <a:rPr lang="en-CA" dirty="0"/>
              <a:t>Text Input Controls</a:t>
            </a:r>
          </a:p>
        </p:txBody>
      </p:sp>
      <p:pic>
        <p:nvPicPr>
          <p:cNvPr id="138272" name="Picture 32" descr="T:\CompSci\Research\web development textbook\manuscript\19.FinalART\9780133407150_FinalArt\CH04\4071504016.ep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811"/>
          <a:stretch/>
        </p:blipFill>
        <p:spPr bwMode="auto">
          <a:xfrm>
            <a:off x="812983" y="3530418"/>
            <a:ext cx="10300152" cy="4345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5070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0241" y="1656654"/>
            <a:ext cx="10363200" cy="369332"/>
          </a:xfrm>
        </p:spPr>
        <p:txBody>
          <a:bodyPr/>
          <a:lstStyle/>
          <a:p>
            <a:r>
              <a:rPr lang="en-CA" dirty="0"/>
              <a:t>Text Input Controls</a:t>
            </a:r>
          </a:p>
        </p:txBody>
      </p:sp>
      <p:pic>
        <p:nvPicPr>
          <p:cNvPr id="143362" name="Picture 2" descr="T:\CompSci\Research\web development textbook\manuscript\19.FinalART\9780133407150_FinalArt\CH04\4071504016.ep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61"/>
          <a:stretch/>
        </p:blipFill>
        <p:spPr bwMode="auto">
          <a:xfrm>
            <a:off x="1909935" y="3128586"/>
            <a:ext cx="8548693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254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D8A410-9842-A491-EA84-DBB4A9D9A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AE9DC6F5-9513-30C7-F7EB-2FFA4C1289A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28A9CB-316B-C158-9D1A-46B557127AB3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Tips for Finding a Group Member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A9A951B-8361-9389-601F-EBABA643FD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C5D1E2-BC7C-B836-BD15-A9DCB942AB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343" b="11110"/>
          <a:stretch/>
        </p:blipFill>
        <p:spPr>
          <a:xfrm>
            <a:off x="0" y="2035175"/>
            <a:ext cx="12192000" cy="566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2614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2625" y="1676389"/>
            <a:ext cx="10363200" cy="369332"/>
          </a:xfrm>
        </p:spPr>
        <p:txBody>
          <a:bodyPr/>
          <a:lstStyle/>
          <a:p>
            <a:r>
              <a:rPr lang="en-CA" dirty="0"/>
              <a:t>HTML5 advanced controls</a:t>
            </a:r>
          </a:p>
        </p:txBody>
      </p:sp>
      <p:pic>
        <p:nvPicPr>
          <p:cNvPr id="3" name="Picture 2" descr="4071504017.ep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2" y="3886202"/>
            <a:ext cx="8582941" cy="10556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28800" y="3048002"/>
            <a:ext cx="236795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Pattern attribute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05000" y="5257802"/>
            <a:ext cx="1175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err="1"/>
              <a:t>datalist</a:t>
            </a:r>
            <a:endParaRPr lang="en-US" sz="2200" b="1" dirty="0"/>
          </a:p>
        </p:txBody>
      </p:sp>
      <p:pic>
        <p:nvPicPr>
          <p:cNvPr id="9" name="Picture 8" descr="4071504018.eps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5835829"/>
            <a:ext cx="8153400" cy="224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2991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3114" y="1663232"/>
            <a:ext cx="10363200" cy="369332"/>
          </a:xfrm>
        </p:spPr>
        <p:txBody>
          <a:bodyPr/>
          <a:lstStyle/>
          <a:p>
            <a:r>
              <a:rPr lang="en-CA" dirty="0"/>
              <a:t>Select Lists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438400" y="3246438"/>
            <a:ext cx="6400800" cy="2677656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&lt;select&gt; </a:t>
            </a:r>
            <a:r>
              <a:rPr lang="en-US" dirty="0"/>
              <a:t>element is used to create a multiline box for selecting one or more items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The options are defined using the </a:t>
            </a:r>
            <a:r>
              <a:rPr lang="en-US" b="1" dirty="0"/>
              <a:t>&lt;</a:t>
            </a:r>
            <a:r>
              <a:rPr lang="en-US" sz="1600" b="1" dirty="0"/>
              <a:t>option</a:t>
            </a:r>
            <a:r>
              <a:rPr lang="en-US" b="1" dirty="0"/>
              <a:t>&gt; </a:t>
            </a:r>
            <a:r>
              <a:rPr lang="en-US" dirty="0"/>
              <a:t>element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can be hidden in a dropdown or multiple rows of the list can be visible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Option items can be grouped together via the </a:t>
            </a:r>
            <a:r>
              <a:rPr lang="en-US" b="1" dirty="0"/>
              <a:t>&lt;</a:t>
            </a:r>
            <a:r>
              <a:rPr lang="en-US" sz="1600" b="1" dirty="0" err="1"/>
              <a:t>optgroup</a:t>
            </a:r>
            <a:r>
              <a:rPr lang="en-US" b="1" dirty="0"/>
              <a:t>&gt; </a:t>
            </a:r>
            <a:r>
              <a:rPr lang="en-US" dirty="0"/>
              <a:t>element.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7911504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8053" y="1600200"/>
            <a:ext cx="10363200" cy="369332"/>
          </a:xfrm>
        </p:spPr>
        <p:txBody>
          <a:bodyPr/>
          <a:lstStyle/>
          <a:p>
            <a:r>
              <a:rPr lang="en-CA" dirty="0"/>
              <a:t>Select Lists</a:t>
            </a:r>
          </a:p>
        </p:txBody>
      </p:sp>
      <p:pic>
        <p:nvPicPr>
          <p:cNvPr id="3" name="Picture 2" descr="4071504019.ep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907" y="2971800"/>
            <a:ext cx="588029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2745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1775618"/>
            <a:ext cx="10363200" cy="369332"/>
          </a:xfrm>
        </p:spPr>
        <p:txBody>
          <a:bodyPr/>
          <a:lstStyle/>
          <a:p>
            <a:r>
              <a:rPr lang="en-US" dirty="0"/>
              <a:t>Which Value to send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2414483"/>
            <a:ext cx="8534400" cy="2000548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value</a:t>
            </a:r>
            <a:r>
              <a:rPr lang="en-US" dirty="0"/>
              <a:t> attribute of the &lt;option&gt; element is used to specify what value will be sent back to the server.</a:t>
            </a:r>
          </a:p>
          <a:p>
            <a:r>
              <a:rPr lang="en-US" dirty="0"/>
              <a:t>The value attribute is optional; if it is not specified, then the text within the container is sent instead</a:t>
            </a:r>
          </a:p>
          <a:p>
            <a:endParaRPr lang="en-US" dirty="0"/>
          </a:p>
        </p:txBody>
      </p:sp>
      <p:pic>
        <p:nvPicPr>
          <p:cNvPr id="5" name="Picture 4" descr="4071504020.ep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2" y="4419600"/>
            <a:ext cx="6640981" cy="357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28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6555" y="1600200"/>
            <a:ext cx="10363200" cy="369332"/>
          </a:xfrm>
        </p:spPr>
        <p:txBody>
          <a:bodyPr/>
          <a:lstStyle/>
          <a:p>
            <a:r>
              <a:rPr lang="en-CA" dirty="0"/>
              <a:t>Radio Buttons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438400" y="3246439"/>
            <a:ext cx="6400800" cy="4525963"/>
          </a:xfrm>
        </p:spPr>
        <p:txBody>
          <a:bodyPr>
            <a:normAutofit/>
          </a:bodyPr>
          <a:lstStyle/>
          <a:p>
            <a:r>
              <a:rPr lang="en-US" b="1" dirty="0"/>
              <a:t>Radio buttons </a:t>
            </a:r>
            <a:r>
              <a:rPr lang="en-US" dirty="0"/>
              <a:t>are useful when you want the user to select a single item from a small list of choices and you want all the choices to be visible</a:t>
            </a:r>
          </a:p>
          <a:p>
            <a:pPr marL="571500" indent="-571500">
              <a:buFont typeface="Arial"/>
              <a:buChar char="•"/>
            </a:pPr>
            <a:r>
              <a:rPr lang="en-US" sz="2000" dirty="0"/>
              <a:t>radio buttons are added via the </a:t>
            </a:r>
            <a:r>
              <a:rPr lang="en-US" sz="2000" b="1" dirty="0"/>
              <a:t>&lt;input type="radio"&gt; </a:t>
            </a:r>
            <a:r>
              <a:rPr lang="en-US" sz="2000" dirty="0"/>
              <a:t>element</a:t>
            </a:r>
          </a:p>
          <a:p>
            <a:pPr marL="571500" indent="-571500">
              <a:buFont typeface="Arial"/>
              <a:buChar char="•"/>
            </a:pPr>
            <a:r>
              <a:rPr lang="en-US" sz="2000" dirty="0"/>
              <a:t>The buttons are mutually exclusive (i.e., only one can be chosen) by sharing the same name attribute</a:t>
            </a:r>
          </a:p>
          <a:p>
            <a:pPr marL="571500" indent="-571500">
              <a:buFont typeface="Arial"/>
              <a:buChar char="•"/>
            </a:pPr>
            <a:r>
              <a:rPr lang="en-US" sz="2000" dirty="0"/>
              <a:t>The checked attribute is used to indicate the default choice</a:t>
            </a:r>
          </a:p>
          <a:p>
            <a:pPr marL="571500" indent="-571500">
              <a:buFont typeface="Arial"/>
              <a:buChar char="•"/>
            </a:pPr>
            <a:r>
              <a:rPr lang="en-US" sz="2000" dirty="0"/>
              <a:t>the value attribute works in the same manner as with the &lt;option&gt; element</a:t>
            </a:r>
          </a:p>
        </p:txBody>
      </p:sp>
    </p:spTree>
    <p:extLst>
      <p:ext uri="{BB962C8B-B14F-4D97-AF65-F5344CB8AC3E}">
        <p14:creationId xmlns:p14="http://schemas.microsoft.com/office/powerpoint/2010/main" val="30918432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6555" y="1735595"/>
            <a:ext cx="10363200" cy="369332"/>
          </a:xfrm>
        </p:spPr>
        <p:txBody>
          <a:bodyPr/>
          <a:lstStyle/>
          <a:p>
            <a:r>
              <a:rPr lang="en-CA" dirty="0"/>
              <a:t>Radio Buttons</a:t>
            </a:r>
          </a:p>
        </p:txBody>
      </p:sp>
      <p:pic>
        <p:nvPicPr>
          <p:cNvPr id="6" name="Picture 5" descr="4071504021.ep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78" y="3828792"/>
            <a:ext cx="11124845" cy="127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192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8633" y="1775618"/>
            <a:ext cx="10363200" cy="369332"/>
          </a:xfrm>
        </p:spPr>
        <p:txBody>
          <a:bodyPr/>
          <a:lstStyle/>
          <a:p>
            <a:r>
              <a:rPr lang="en-CA" dirty="0"/>
              <a:t>Checkboxes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438400" y="3246439"/>
            <a:ext cx="6400800" cy="4525963"/>
          </a:xfrm>
        </p:spPr>
        <p:txBody>
          <a:bodyPr>
            <a:normAutofit/>
          </a:bodyPr>
          <a:lstStyle/>
          <a:p>
            <a:r>
              <a:rPr lang="en-US" b="1" dirty="0"/>
              <a:t>Checkboxes </a:t>
            </a:r>
            <a:r>
              <a:rPr lang="en-US" dirty="0"/>
              <a:t>are used for getting yes/no or on/off responses from the user.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checkboxes are added via </a:t>
            </a:r>
            <a:r>
              <a:rPr lang="en-US" sz="2000" b="1" dirty="0"/>
              <a:t>the &lt;input type="checkbox”&gt; </a:t>
            </a:r>
            <a:r>
              <a:rPr lang="en-US" sz="2000" dirty="0"/>
              <a:t>Element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You can also group checkboxes together by having them share the same name attribute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Each checked checkbox will have its value sent to the server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Like with radio buttons, the checked attribute can be used to set the default value of a checkbox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6544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6250" y="1729017"/>
            <a:ext cx="10363200" cy="369332"/>
          </a:xfrm>
        </p:spPr>
        <p:txBody>
          <a:bodyPr/>
          <a:lstStyle/>
          <a:p>
            <a:r>
              <a:rPr lang="en-CA" dirty="0"/>
              <a:t>Checkboxes</a:t>
            </a:r>
          </a:p>
        </p:txBody>
      </p:sp>
      <p:pic>
        <p:nvPicPr>
          <p:cNvPr id="3" name="Picture 2" descr="4071504022.ep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566646"/>
            <a:ext cx="8763000" cy="272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740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997" y="1713842"/>
            <a:ext cx="10363200" cy="369332"/>
          </a:xfrm>
        </p:spPr>
        <p:txBody>
          <a:bodyPr/>
          <a:lstStyle/>
          <a:p>
            <a:r>
              <a:rPr lang="en-CA" dirty="0"/>
              <a:t>Button Controls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362200" y="3048001"/>
          <a:ext cx="7162800" cy="4786176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0121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Aft>
                          <a:spcPts val="1400"/>
                        </a:spcAft>
                      </a:pPr>
                      <a:r>
                        <a:rPr lang="en-US" sz="1800" dirty="0"/>
                        <a:t>Type</a:t>
                      </a:r>
                      <a:endParaRPr lang="en-CA" sz="1800" dirty="0">
                        <a:solidFill>
                          <a:srgbClr val="1F497D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Aft>
                          <a:spcPts val="1400"/>
                        </a:spcAft>
                      </a:pPr>
                      <a:r>
                        <a:rPr lang="en-US" sz="1800" dirty="0"/>
                        <a:t>Description</a:t>
                      </a:r>
                      <a:endParaRPr lang="en-CA" sz="1800" dirty="0">
                        <a:solidFill>
                          <a:srgbClr val="1F497D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2890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/>
                        <a:t>&lt;input type="submit"&gt;</a:t>
                      </a:r>
                      <a:endParaRPr lang="en-CA" sz="1600" b="1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/>
                        <a:t>Creates a button that submits the form data to the server.</a:t>
                      </a:r>
                      <a:endParaRPr lang="en-CA" sz="160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8588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/>
                        <a:t>&lt;input type="reset"&gt;</a:t>
                      </a:r>
                      <a:endParaRPr lang="en-CA" sz="1600" b="1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 dirty="0"/>
                        <a:t>Creates a button that clears any of the user’s already entered form data.</a:t>
                      </a:r>
                      <a:endParaRPr lang="en-CA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0242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/>
                        <a:t>&lt;input type="button"&gt;</a:t>
                      </a:r>
                      <a:endParaRPr lang="en-CA" sz="1600" b="1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 dirty="0"/>
                        <a:t>Creates a custom button. This button may require </a:t>
                      </a:r>
                      <a:r>
                        <a:rPr lang="en-US" sz="1600" dirty="0" err="1"/>
                        <a:t>Javascript</a:t>
                      </a:r>
                      <a:r>
                        <a:rPr lang="en-US" sz="1600" dirty="0"/>
                        <a:t> for it to actually perform any action. </a:t>
                      </a:r>
                      <a:endParaRPr lang="en-CA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2256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/>
                        <a:t>&lt;input type="image"&gt;</a:t>
                      </a:r>
                      <a:endParaRPr lang="en-CA" sz="1600" b="1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 dirty="0"/>
                        <a:t>Creates a custom submit button that uses an image for its display.</a:t>
                      </a:r>
                      <a:endParaRPr lang="en-CA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2079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/>
                        <a:t>&lt;button&gt;</a:t>
                      </a:r>
                      <a:endParaRPr lang="en-CA" sz="1600" b="1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 dirty="0"/>
                        <a:t>Creates a custom button. The </a:t>
                      </a:r>
                      <a:r>
                        <a:rPr lang="en-US" sz="1800" dirty="0"/>
                        <a:t>&lt;button&gt;</a:t>
                      </a:r>
                      <a:r>
                        <a:rPr lang="en-US" sz="1600" dirty="0"/>
                        <a:t> element differs </a:t>
                      </a:r>
                      <a:r>
                        <a:rPr lang="en-US" sz="1800" dirty="0"/>
                        <a:t>from &lt;input type="button"&gt;</a:t>
                      </a:r>
                      <a:r>
                        <a:rPr lang="en-US" sz="1600" dirty="0"/>
                        <a:t> in that you can completely customize what appears in the button; using it, you can, for instance, include both images and text, or skip server-side processing entirely by using hyperlinks. </a:t>
                      </a:r>
                      <a:endParaRPr lang="en-CA" sz="1600" dirty="0"/>
                    </a:p>
                    <a:p>
                      <a:pPr>
                        <a:lnSpc>
                          <a:spcPts val="1600"/>
                        </a:lnSpc>
                        <a:spcBef>
                          <a:spcPts val="700"/>
                        </a:spcBef>
                        <a:spcAft>
                          <a:spcPts val="700"/>
                        </a:spcAft>
                      </a:pPr>
                      <a:r>
                        <a:rPr lang="en-US" sz="1600" dirty="0"/>
                        <a:t>You can turn the button into a submit button by using the type="submit" attribute.</a:t>
                      </a:r>
                      <a:endParaRPr lang="en-CA" sz="1600" dirty="0"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3736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3684" y="1715860"/>
            <a:ext cx="10363200" cy="369332"/>
          </a:xfrm>
        </p:spPr>
        <p:txBody>
          <a:bodyPr/>
          <a:lstStyle/>
          <a:p>
            <a:r>
              <a:rPr lang="en-US" dirty="0"/>
              <a:t>Button Controls</a:t>
            </a:r>
          </a:p>
        </p:txBody>
      </p:sp>
      <p:pic>
        <p:nvPicPr>
          <p:cNvPr id="6" name="Picture 5" descr="4071504023.ep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3124200"/>
            <a:ext cx="6858000" cy="477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090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10A9E-3606-AF9C-9724-6CF11BA4C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2DB17FFE-DB68-9622-E993-B8A54533106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332E29-EF5B-6EA9-C81F-D5D1D3B4D550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Tips for Finding a Group Member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8DA58AA-B70C-D36E-5E0B-47EDE9DF9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17BE5B8-A38E-3CF4-25AF-9DA7F464C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6" y="1466165"/>
            <a:ext cx="12157493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Ask During Class Time: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931863" lvl="1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Approach classmates before or after lectures/tutorials.</a:t>
            </a:r>
          </a:p>
          <a:p>
            <a:pPr marL="9318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Politely ask if they’ve joined a group or are looking for teammates.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Blackboard Discussion Boards: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9318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Post a message saying you’re looking for group members.</a:t>
            </a:r>
          </a:p>
          <a:p>
            <a:pPr marL="9318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Include your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unit code, campus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and your availability.</a:t>
            </a:r>
          </a:p>
        </p:txBody>
      </p:sp>
    </p:spTree>
    <p:extLst>
      <p:ext uri="{BB962C8B-B14F-4D97-AF65-F5344CB8AC3E}">
        <p14:creationId xmlns:p14="http://schemas.microsoft.com/office/powerpoint/2010/main" val="16769064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4173" y="1600200"/>
            <a:ext cx="10363200" cy="369332"/>
          </a:xfrm>
        </p:spPr>
        <p:txBody>
          <a:bodyPr/>
          <a:lstStyle/>
          <a:p>
            <a:r>
              <a:rPr lang="en-US" dirty="0"/>
              <a:t>Specialized Controls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438400" y="3124202"/>
            <a:ext cx="640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1963" indent="-4763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6363" indent="-4763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b="1" dirty="0"/>
              <a:t>&lt;input type=hidden&gt;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&lt;input type=file&gt;</a:t>
            </a:r>
          </a:p>
          <a:p>
            <a:pPr marL="342900" indent="-342900">
              <a:buFont typeface="Arial"/>
              <a:buChar char="•"/>
            </a:pPr>
            <a:endParaRPr lang="en-US" b="1" dirty="0"/>
          </a:p>
          <a:p>
            <a:endParaRPr lang="en-US" sz="2000" dirty="0"/>
          </a:p>
        </p:txBody>
      </p:sp>
      <p:pic>
        <p:nvPicPr>
          <p:cNvPr id="7" name="Picture 6" descr="4071504024.ep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5029200"/>
            <a:ext cx="7772400" cy="130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610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9223" y="1715859"/>
            <a:ext cx="10363200" cy="369332"/>
          </a:xfrm>
        </p:spPr>
        <p:txBody>
          <a:bodyPr/>
          <a:lstStyle/>
          <a:p>
            <a:r>
              <a:rPr lang="en-US" dirty="0"/>
              <a:t>Number and Range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438400" y="3124202"/>
            <a:ext cx="640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1963" indent="-4763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6363" indent="-4763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Typically input values need be </a:t>
            </a:r>
            <a:r>
              <a:rPr lang="en-US" sz="2400" b="1" dirty="0"/>
              <a:t>validated</a:t>
            </a:r>
            <a:r>
              <a:rPr lang="en-US" sz="2400" dirty="0"/>
              <a:t>. Although server side validation is required, optional client side pre-validation is good practice.</a:t>
            </a:r>
          </a:p>
          <a:p>
            <a:r>
              <a:rPr lang="en-US" sz="2400" dirty="0"/>
              <a:t>The number and range controls Added in HTML5  provide a way to input numeric values that </a:t>
            </a:r>
            <a:r>
              <a:rPr lang="en-US" sz="2400" b="1" dirty="0"/>
              <a:t>eliminates the need for JavaScript numeric validation!!!</a:t>
            </a:r>
            <a:endParaRPr lang="en-US" b="1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76445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2116" y="1761909"/>
            <a:ext cx="10363200" cy="369332"/>
          </a:xfrm>
        </p:spPr>
        <p:txBody>
          <a:bodyPr/>
          <a:lstStyle/>
          <a:p>
            <a:r>
              <a:rPr lang="en-US" dirty="0"/>
              <a:t>Number and Range</a:t>
            </a:r>
          </a:p>
        </p:txBody>
      </p:sp>
      <p:pic>
        <p:nvPicPr>
          <p:cNvPr id="3" name="Picture 2" descr="4071504025.ep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3581400"/>
            <a:ext cx="8610600" cy="320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7933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438400" y="3124202"/>
            <a:ext cx="640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1963" indent="-4763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6363" indent="-4763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pic>
        <p:nvPicPr>
          <p:cNvPr id="3" name="Picture 2" descr="4071504026.ep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3048000"/>
            <a:ext cx="8473226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7238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3683" y="1689546"/>
            <a:ext cx="10363200" cy="369332"/>
          </a:xfrm>
        </p:spPr>
        <p:txBody>
          <a:bodyPr/>
          <a:lstStyle/>
          <a:p>
            <a:r>
              <a:rPr lang="en-US" dirty="0"/>
              <a:t>Date and Time Controls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438400" y="3124202"/>
            <a:ext cx="640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1963" indent="-4763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6363" indent="-4763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Dates and times often need validation when gathering this information from a regular text input control.</a:t>
            </a:r>
            <a:endParaRPr lang="en-US" sz="2400" b="1" dirty="0"/>
          </a:p>
          <a:p>
            <a:r>
              <a:rPr lang="en-US" sz="2400" dirty="0"/>
              <a:t>From a user’s perspective, entering dates can be tricky as well: you probably have wondered at some point in time when entering a date into a web form, what format to enter it in, whether the day comes before the month, whether the month should be entered as an abbreviation or a number, and so on.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54920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4783" y="1761909"/>
            <a:ext cx="10363200" cy="1020762"/>
          </a:xfrm>
        </p:spPr>
        <p:txBody>
          <a:bodyPr>
            <a:normAutofit/>
          </a:bodyPr>
          <a:lstStyle/>
          <a:p>
            <a:r>
              <a:rPr lang="en-US" dirty="0"/>
              <a:t>HTML5 Date and Time Controls</a:t>
            </a:r>
          </a:p>
        </p:txBody>
      </p:sp>
      <p:pic>
        <p:nvPicPr>
          <p:cNvPr id="3" name="Picture 2" descr="4071504027.eps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027"/>
          <a:stretch/>
        </p:blipFill>
        <p:spPr>
          <a:xfrm>
            <a:off x="1752602" y="2895602"/>
            <a:ext cx="8388537" cy="510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16584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6066" y="1748751"/>
            <a:ext cx="10363200" cy="1020762"/>
          </a:xfrm>
        </p:spPr>
        <p:txBody>
          <a:bodyPr>
            <a:normAutofit/>
          </a:bodyPr>
          <a:lstStyle/>
          <a:p>
            <a:r>
              <a:rPr lang="en-US" dirty="0"/>
              <a:t>HTML5 Date and Time Controls</a:t>
            </a:r>
          </a:p>
        </p:txBody>
      </p:sp>
      <p:pic>
        <p:nvPicPr>
          <p:cNvPr id="5" name="Picture 4" descr="4071504027.eps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61"/>
          <a:stretch/>
        </p:blipFill>
        <p:spPr>
          <a:xfrm>
            <a:off x="2133600" y="2971801"/>
            <a:ext cx="7391400" cy="508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07809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6066" y="1748751"/>
            <a:ext cx="10363200" cy="1020762"/>
          </a:xfrm>
        </p:spPr>
        <p:txBody>
          <a:bodyPr>
            <a:normAutofit/>
          </a:bodyPr>
          <a:lstStyle/>
          <a:p>
            <a:r>
              <a:rPr lang="en-US" dirty="0"/>
              <a:t>Open-Ended Question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B7831F-1B4E-F35B-BEEF-3D796C3494A5}"/>
              </a:ext>
            </a:extLst>
          </p:cNvPr>
          <p:cNvSpPr txBox="1"/>
          <p:nvPr/>
        </p:nvSpPr>
        <p:spPr>
          <a:xfrm>
            <a:off x="452285" y="2998529"/>
            <a:ext cx="11582399" cy="3890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b="1" dirty="0"/>
              <a:t>How can multimedia elements enhance the user experience on a website?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Multimedia elements like images, videos, and audio can make a website more engaging and informative. For example, a Brisbane tourism website might embed videos of popular tourist attractions, providing visitors with a more immersive experience.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811416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6066" y="1748751"/>
            <a:ext cx="10363200" cy="1020762"/>
          </a:xfrm>
        </p:spPr>
        <p:txBody>
          <a:bodyPr>
            <a:normAutofit/>
          </a:bodyPr>
          <a:lstStyle/>
          <a:p>
            <a:r>
              <a:rPr lang="en-US" dirty="0"/>
              <a:t>Example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B7831F-1B4E-F35B-BEEF-3D796C3494A5}"/>
              </a:ext>
            </a:extLst>
          </p:cNvPr>
          <p:cNvSpPr txBox="1"/>
          <p:nvPr/>
        </p:nvSpPr>
        <p:spPr>
          <a:xfrm>
            <a:off x="2" y="2998528"/>
            <a:ext cx="12191999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Suppose you're designing a website for a Canberra-based educational institution. Embedding instructional videos and audio recordings can help students understand complex topics more effectively.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3339526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6066" y="1748751"/>
            <a:ext cx="10363200" cy="1020762"/>
          </a:xfrm>
        </p:spPr>
        <p:txBody>
          <a:bodyPr>
            <a:normAutofit/>
          </a:bodyPr>
          <a:lstStyle/>
          <a:p>
            <a:r>
              <a:rPr lang="en-US" dirty="0" err="1"/>
              <a:t>MultiMedia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8581E9-412B-01D8-5AA2-5E5B87629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405" y="3305387"/>
            <a:ext cx="10535191" cy="419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940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E755A-2D6F-33A4-E34C-F641AD6A3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DB1B4808-C3D8-CF91-ADC6-28E87AC517C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EA6EEF-714B-6039-29B1-103F6D3C8608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Tips for Finding a Group Member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6B1915A-1F0E-9EF2-065F-8F09B8EC95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ACE191F-5914-7D7D-6405-F6C073CFDF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6" y="1466164"/>
            <a:ext cx="12157493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 Campus-Based Group Lists: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08025" lvl="1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Only join groups from your own campus. Blackboard will remove you if you join a cross-campus group.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4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Communicate First – Don’t Auto-Join: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08025" marR="0" lvl="0" indent="-4492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Never join a group without asking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the current members. It’s a violation of Blackboard policy and may lead to removal.</a:t>
            </a:r>
          </a:p>
        </p:txBody>
      </p:sp>
    </p:spTree>
    <p:extLst>
      <p:ext uri="{BB962C8B-B14F-4D97-AF65-F5344CB8AC3E}">
        <p14:creationId xmlns:p14="http://schemas.microsoft.com/office/powerpoint/2010/main" val="372093047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6066" y="1748751"/>
            <a:ext cx="10363200" cy="1020762"/>
          </a:xfrm>
        </p:spPr>
        <p:txBody>
          <a:bodyPr>
            <a:normAutofit/>
          </a:bodyPr>
          <a:lstStyle/>
          <a:p>
            <a:r>
              <a:rPr lang="en-US" dirty="0"/>
              <a:t>HTML Video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7A9B7A-BDEC-363D-F27B-1A2F1AF94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921" y="2945330"/>
            <a:ext cx="5114463" cy="29139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6307AA-ED51-8FF7-DD40-7CC558946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49" y="5898799"/>
            <a:ext cx="11713277" cy="242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9174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6066" y="1748751"/>
            <a:ext cx="10363200" cy="1020762"/>
          </a:xfrm>
        </p:spPr>
        <p:txBody>
          <a:bodyPr>
            <a:normAutofit/>
          </a:bodyPr>
          <a:lstStyle/>
          <a:p>
            <a:r>
              <a:rPr lang="en-US" dirty="0"/>
              <a:t>HTML Audio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4261AB-66C4-A22E-52A9-1BD7884E7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785" y="2937164"/>
            <a:ext cx="5170135" cy="29445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9A358D-7332-D927-C612-73BB2FC78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52" y="6255671"/>
            <a:ext cx="12065948" cy="159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3142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553" y="1386458"/>
            <a:ext cx="10363200" cy="369332"/>
          </a:xfrm>
        </p:spPr>
        <p:txBody>
          <a:bodyPr/>
          <a:lstStyle/>
          <a:p>
            <a:r>
              <a:rPr lang="en-CA" dirty="0"/>
              <a:t>Australian Example Form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03B284-3F34-4EB6-03F4-93F3F18C8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764" y="2174112"/>
            <a:ext cx="6298720" cy="62840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B175BB-D948-CE63-AC10-A4EF46F380B3}"/>
              </a:ext>
            </a:extLst>
          </p:cNvPr>
          <p:cNvSpPr txBox="1"/>
          <p:nvPr/>
        </p:nvSpPr>
        <p:spPr>
          <a:xfrm>
            <a:off x="680224" y="3061012"/>
            <a:ext cx="454969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600" dirty="0"/>
              <a:t>Write in </a:t>
            </a:r>
            <a:r>
              <a:rPr lang="en-AU" sz="2600" dirty="0" err="1"/>
              <a:t>Notepadd</a:t>
            </a:r>
            <a:r>
              <a:rPr lang="en-AU" sz="2600" dirty="0"/>
              <a:t> ++</a:t>
            </a:r>
          </a:p>
          <a:p>
            <a:endParaRPr lang="en-AU" sz="2600" dirty="0"/>
          </a:p>
          <a:p>
            <a:r>
              <a:rPr lang="en-AU" sz="2600" dirty="0"/>
              <a:t>Australian Example Form</a:t>
            </a:r>
          </a:p>
          <a:p>
            <a:endParaRPr lang="en-AU" sz="2600" dirty="0"/>
          </a:p>
          <a:p>
            <a:r>
              <a:rPr lang="en-AU" sz="2600" dirty="0"/>
              <a:t>Save in C:\\xampp\hotdocs\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4C63F6-3BA2-7EA9-2631-FBFB3F7F93C2}"/>
              </a:ext>
            </a:extLst>
          </p:cNvPr>
          <p:cNvSpPr txBox="1"/>
          <p:nvPr/>
        </p:nvSpPr>
        <p:spPr>
          <a:xfrm>
            <a:off x="680224" y="5316156"/>
            <a:ext cx="454969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0D0D0D"/>
                </a:solidFill>
                <a:latin typeface="Calibri (Body)"/>
              </a:rPr>
              <a:t>This example includes a 'submit' button, a group of radio buttons, and a select list, which could represent Australian states or cities.</a:t>
            </a:r>
            <a:endParaRPr lang="en-AU" sz="26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7111000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553" y="1386458"/>
            <a:ext cx="10363200" cy="369332"/>
          </a:xfrm>
        </p:spPr>
        <p:txBody>
          <a:bodyPr/>
          <a:lstStyle/>
          <a:p>
            <a:r>
              <a:rPr lang="en-CA" dirty="0"/>
              <a:t>Australian Example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0C8018-4A54-3444-0D48-C219F56B0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340" y="3132716"/>
            <a:ext cx="8995320" cy="5325484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525D58B-0003-C11E-03E1-BA12FD8F3296}"/>
              </a:ext>
            </a:extLst>
          </p:cNvPr>
          <p:cNvSpPr/>
          <p:nvPr/>
        </p:nvSpPr>
        <p:spPr>
          <a:xfrm>
            <a:off x="5765180" y="4421460"/>
            <a:ext cx="947854" cy="43489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03948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553" y="1386458"/>
            <a:ext cx="10363200" cy="369332"/>
          </a:xfrm>
        </p:spPr>
        <p:txBody>
          <a:bodyPr/>
          <a:lstStyle/>
          <a:p>
            <a:r>
              <a:rPr lang="en-CA" dirty="0"/>
              <a:t>Australian Example Form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E1F478-0302-1A00-FF82-9FF8C5A52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437" y="4148810"/>
            <a:ext cx="8629124" cy="262053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220A7-C51D-7447-CBF2-A95389F70548}"/>
              </a:ext>
            </a:extLst>
          </p:cNvPr>
          <p:cNvSpPr txBox="1"/>
          <p:nvPr/>
        </p:nvSpPr>
        <p:spPr>
          <a:xfrm>
            <a:off x="914400" y="3289055"/>
            <a:ext cx="103631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https://github.com/FarshidKeivanian/Sessions_Web_Development</a:t>
            </a:r>
          </a:p>
        </p:txBody>
      </p:sp>
    </p:spTree>
    <p:extLst>
      <p:ext uri="{BB962C8B-B14F-4D97-AF65-F5344CB8AC3E}">
        <p14:creationId xmlns:p14="http://schemas.microsoft.com/office/powerpoint/2010/main" val="2101027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553" y="1386458"/>
            <a:ext cx="10363200" cy="369332"/>
          </a:xfrm>
        </p:spPr>
        <p:txBody>
          <a:bodyPr/>
          <a:lstStyle/>
          <a:p>
            <a:r>
              <a:rPr lang="en-CA" dirty="0"/>
              <a:t>Australian Example Form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6FECA-8D5E-C414-7590-B2CC577AD9E9}"/>
              </a:ext>
            </a:extLst>
          </p:cNvPr>
          <p:cNvSpPr txBox="1"/>
          <p:nvPr/>
        </p:nvSpPr>
        <p:spPr>
          <a:xfrm>
            <a:off x="-109654" y="2942210"/>
            <a:ext cx="8084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http://localhost/Australian Example Form.html</a:t>
            </a:r>
            <a:endParaRPr lang="en-AU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C742EE-C2E7-C79D-46EF-699280AEE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8" y="3526986"/>
            <a:ext cx="7674050" cy="444056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C95CBE-1795-32AD-611E-5DA8CF4C4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758" y="3616836"/>
            <a:ext cx="4094604" cy="224313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49728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DF95EB-311F-EDBE-CC59-CD6FFCBAFD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53A45D-FD83-A6DC-C433-9F793ADC5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66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11A60BC-A9C7-1A57-36ED-5839A1712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XAMPP Fix Guide – MySQL Error Solution (Simple Steps)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EC599A1B-9982-EF86-ECC2-E4BE8A254E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76" y="2899029"/>
            <a:ext cx="5741018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chemeClr val="tx1"/>
                </a:solidFill>
              </a:rPr>
              <a:t>Delete Aria Log Files</a:t>
            </a:r>
          </a:p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tx1"/>
                </a:solidFill>
              </a:rPr>
              <a:t>Still in the same folder (C:\</a:t>
            </a:r>
            <a:r>
              <a:rPr lang="en-US" altLang="en-US" sz="2800" dirty="0" err="1">
                <a:solidFill>
                  <a:schemeClr val="tx1"/>
                </a:solidFill>
              </a:rPr>
              <a:t>xampp</a:t>
            </a:r>
            <a:r>
              <a:rPr lang="en-US" altLang="en-US" sz="2800" dirty="0">
                <a:solidFill>
                  <a:schemeClr val="tx1"/>
                </a:solidFill>
              </a:rPr>
              <a:t>\</a:t>
            </a:r>
            <a:r>
              <a:rPr lang="en-US" altLang="en-US" sz="2800" dirty="0" err="1">
                <a:solidFill>
                  <a:schemeClr val="tx1"/>
                </a:solidFill>
              </a:rPr>
              <a:t>mysql</a:t>
            </a:r>
            <a:r>
              <a:rPr lang="en-US" altLang="en-US" sz="2800" dirty="0">
                <a:solidFill>
                  <a:schemeClr val="tx1"/>
                </a:solidFill>
              </a:rPr>
              <a:t>\data), run: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1A347-698C-BB11-FE38-B62F2B6561E2}"/>
              </a:ext>
            </a:extLst>
          </p:cNvPr>
          <p:cNvSpPr txBox="1"/>
          <p:nvPr/>
        </p:nvSpPr>
        <p:spPr>
          <a:xfrm>
            <a:off x="0" y="4943392"/>
            <a:ext cx="612201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dirty="0">
                <a:highlight>
                  <a:srgbClr val="FFFF00"/>
                </a:highlight>
              </a:rPr>
              <a:t>del aria_log.*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211693-8B75-1D0F-7FE8-AE14D973D3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47" t="52358" r="75609" b="35935"/>
          <a:stretch/>
        </p:blipFill>
        <p:spPr>
          <a:xfrm>
            <a:off x="2531328" y="5661047"/>
            <a:ext cx="9660673" cy="279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32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99B75-3AB4-8829-125D-415827C60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965E4-BE44-4E7D-B375-C4020FD18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67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2D23CA-7C1E-A9E8-E241-976ABD2E3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XAMPP Fix Guide – MySQL Error Solution (Simple Steps)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6AFA923-FF8A-C995-9905-19713133D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08853"/>
            <a:ext cx="5966460" cy="58294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</a:rPr>
              <a:t>Close XAMPP completely</a:t>
            </a:r>
            <a:r>
              <a:rPr lang="en-US" altLang="en-US" sz="2800" dirty="0">
                <a:solidFill>
                  <a:schemeClr val="tx1"/>
                </a:solidFill>
              </a:rPr>
              <a:t> if it's already running.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Right-click the </a:t>
            </a:r>
            <a:r>
              <a:rPr lang="en-US" altLang="en-US" sz="2800" b="1" dirty="0">
                <a:solidFill>
                  <a:schemeClr val="tx1"/>
                </a:solidFill>
              </a:rPr>
              <a:t>XAMPP Control Panel</a:t>
            </a:r>
            <a:r>
              <a:rPr lang="en-US" altLang="en-US" sz="2800" dirty="0">
                <a:solidFill>
                  <a:schemeClr val="tx1"/>
                </a:solidFill>
              </a:rPr>
              <a:t> icon.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Click </a:t>
            </a:r>
            <a:r>
              <a:rPr lang="en-US" altLang="en-US" sz="2800" b="1" dirty="0">
                <a:solidFill>
                  <a:schemeClr val="tx1"/>
                </a:solidFill>
              </a:rPr>
              <a:t>"Run as administrator"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Once it opens, click </a:t>
            </a:r>
            <a:r>
              <a:rPr lang="en-US" altLang="en-US" sz="2800" b="1" dirty="0">
                <a:solidFill>
                  <a:schemeClr val="tx1"/>
                </a:solidFill>
              </a:rPr>
              <a:t>Start</a:t>
            </a:r>
            <a:r>
              <a:rPr lang="en-US" altLang="en-US" sz="2800" dirty="0">
                <a:solidFill>
                  <a:schemeClr val="tx1"/>
                </a:solidFill>
              </a:rPr>
              <a:t> next to </a:t>
            </a:r>
            <a:r>
              <a:rPr lang="en-US" altLang="en-US" sz="2800" b="1" dirty="0">
                <a:solidFill>
                  <a:schemeClr val="tx1"/>
                </a:solidFill>
              </a:rPr>
              <a:t>MySQL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tx1"/>
                </a:solidFill>
              </a:rPr>
              <a:t>Modules MySQL and Apache are </a:t>
            </a:r>
            <a:r>
              <a:rPr lang="en-US" altLang="en-US" sz="2800" dirty="0">
                <a:solidFill>
                  <a:schemeClr val="tx1"/>
                </a:solidFill>
                <a:highlight>
                  <a:srgbClr val="00FF00"/>
                </a:highlight>
              </a:rPr>
              <a:t>green</a:t>
            </a:r>
            <a:r>
              <a:rPr lang="en-US" altLang="en-US" sz="2800" dirty="0">
                <a:solidFill>
                  <a:schemeClr val="tx1"/>
                </a:solidFill>
              </a:rPr>
              <a:t>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661D79-C304-1A20-DB54-214D7B463F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63" t="2890" r="54436" b="47501"/>
          <a:stretch/>
        </p:blipFill>
        <p:spPr>
          <a:xfrm>
            <a:off x="5966460" y="3578820"/>
            <a:ext cx="6225540" cy="428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6715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75A45-6372-92D4-64B2-263A95654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74102-E1FD-C951-991F-8E23FDEC6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68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A64C23D-C07F-4738-ACCB-34154CF28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Run </a:t>
            </a:r>
            <a:r>
              <a:rPr lang="en-US" altLang="en-US" sz="4400" dirty="0" err="1">
                <a:solidFill>
                  <a:schemeClr val="tx1"/>
                </a:solidFill>
              </a:rPr>
              <a:t>Hello_Example.php</a:t>
            </a:r>
            <a:r>
              <a:rPr lang="en-US" altLang="en-US" sz="4400" dirty="0">
                <a:solidFill>
                  <a:schemeClr val="tx1"/>
                </a:solidFill>
              </a:rPr>
              <a:t> on Local Host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99106D-1A2C-E96A-A28C-3B0A69ADB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4350" b="76970"/>
          <a:stretch/>
        </p:blipFill>
        <p:spPr>
          <a:xfrm>
            <a:off x="-2" y="3260319"/>
            <a:ext cx="12192000" cy="2405839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9F810B-AFFA-50DD-B702-80043FE5147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8344" b="71775"/>
          <a:stretch/>
        </p:blipFill>
        <p:spPr>
          <a:xfrm>
            <a:off x="2337460" y="6492835"/>
            <a:ext cx="7517081" cy="193567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521A3DFA-0E30-F481-6946-04BA380C2D60}"/>
              </a:ext>
            </a:extLst>
          </p:cNvPr>
          <p:cNvSpPr/>
          <p:nvPr/>
        </p:nvSpPr>
        <p:spPr>
          <a:xfrm>
            <a:off x="5917431" y="5803936"/>
            <a:ext cx="357135" cy="551118"/>
          </a:xfrm>
          <a:prstGeom prst="downArrow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077942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94288-C22B-33D7-9A78-6C5E32466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85143-0DB4-535D-9857-8404C3704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69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06EAB88-57D0-93AD-775E-7CA8E6EC0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743CE-84DE-C05A-B72B-AF5692159B89}"/>
              </a:ext>
            </a:extLst>
          </p:cNvPr>
          <p:cNvSpPr txBox="1"/>
          <p:nvPr/>
        </p:nvSpPr>
        <p:spPr>
          <a:xfrm>
            <a:off x="0" y="2916046"/>
            <a:ext cx="1219943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How can I create a complete HTML form and use PHP to securely store the submitted data in a MySQL database?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77011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3D8E9-B9C3-4823-737D-23BD725D0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3968DAA8-9BA5-B2A5-1D44-BAD6773B660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184B64-0B16-0808-FC72-14A57C1BABDF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Tips for Finding a Group Member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979756E-A842-583F-4239-0BC7ACBD51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147714-D0F4-1B8F-BE66-D2B8A7BEB2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6" y="1466163"/>
            <a:ext cx="12157493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5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Form Early – Don’t Wait Until the Deadline: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239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Group registrations are time-limited. Solo groups get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-20% penalty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so don’t delay.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6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WhatsApp or Messenger Group Chats (if available):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413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Ask your classmates or tutor if there’s an unofficial chat group for the unit.</a:t>
            </a:r>
          </a:p>
          <a:p>
            <a:pPr marL="7239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It’s a great way to coordinate and form groups quickly.</a:t>
            </a:r>
          </a:p>
        </p:txBody>
      </p:sp>
    </p:spTree>
    <p:extLst>
      <p:ext uri="{BB962C8B-B14F-4D97-AF65-F5344CB8AC3E}">
        <p14:creationId xmlns:p14="http://schemas.microsoft.com/office/powerpoint/2010/main" val="205508273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0DD32-0FA5-3971-6F6F-2B22FE998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67748D-0225-C127-775F-1DE226A30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70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E4232B0-4838-1CF6-0999-B3EBFF683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95DADB-68A1-400D-8E2E-EB9CC749956D}"/>
              </a:ext>
            </a:extLst>
          </p:cNvPr>
          <p:cNvSpPr txBox="1"/>
          <p:nvPr/>
        </p:nvSpPr>
        <p:spPr>
          <a:xfrm>
            <a:off x="0" y="2916045"/>
            <a:ext cx="514042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Frontend (form_register.html):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Available on Moodle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Download from Moodle and Save it on </a:t>
            </a:r>
            <a:br>
              <a:rPr lang="en-US" sz="2800" b="1" dirty="0"/>
            </a:br>
            <a:r>
              <a:rPr lang="en-US" sz="2800" b="1" dirty="0"/>
              <a:t>C:\xampp\htdocs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5C6642-8101-2E53-70FE-7C3BD9BE4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0424" y="2916046"/>
            <a:ext cx="7059010" cy="5534797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8080E69D-FC69-90DA-108A-3B591B1AACA9}"/>
              </a:ext>
            </a:extLst>
          </p:cNvPr>
          <p:cNvSpPr/>
          <p:nvPr/>
        </p:nvSpPr>
        <p:spPr>
          <a:xfrm>
            <a:off x="5140424" y="6208064"/>
            <a:ext cx="670378" cy="314633"/>
          </a:xfrm>
          <a:prstGeom prst="rightArrow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73BF2D8-626F-EFFE-1841-A50AED8D9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0" y="4585727"/>
            <a:ext cx="4150457" cy="3928228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7BA2F69-5B79-2ABD-BD89-FCCDC86636FB}"/>
              </a:ext>
            </a:extLst>
          </p:cNvPr>
          <p:cNvSpPr/>
          <p:nvPr/>
        </p:nvSpPr>
        <p:spPr>
          <a:xfrm>
            <a:off x="1758168" y="7890408"/>
            <a:ext cx="2684207" cy="27530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70641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D9691-1ABC-0C7D-E7AD-6281AD68C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3FA61-21F3-4572-916F-5ABED808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71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F10B5EA-47CC-C3BB-9CEB-73A6E98C7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4D7647-797C-5726-8D55-0A2235E7638A}"/>
              </a:ext>
            </a:extLst>
          </p:cNvPr>
          <p:cNvSpPr txBox="1"/>
          <p:nvPr/>
        </p:nvSpPr>
        <p:spPr>
          <a:xfrm>
            <a:off x="-4916" y="3042772"/>
            <a:ext cx="84352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800" dirty="0"/>
              <a:t>&lt;form action="</a:t>
            </a:r>
            <a:r>
              <a:rPr lang="en-AU" sz="2800" dirty="0" err="1"/>
              <a:t>register.php</a:t>
            </a:r>
            <a:r>
              <a:rPr lang="en-AU" sz="2800" dirty="0"/>
              <a:t>" method="post"&gt;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164D23F-FE35-582C-2009-06B2D22C60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590903"/>
            <a:ext cx="121920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This line </a:t>
            </a:r>
            <a:r>
              <a:rPr lang="en-US" altLang="en-US" sz="2800" b="1" dirty="0">
                <a:solidFill>
                  <a:schemeClr val="tx1"/>
                </a:solidFill>
              </a:rPr>
              <a:t>starts a form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action="</a:t>
            </a:r>
            <a:r>
              <a:rPr lang="en-US" altLang="en-US" sz="2800" dirty="0" err="1">
                <a:solidFill>
                  <a:schemeClr val="tx1"/>
                </a:solidFill>
              </a:rPr>
              <a:t>register.php</a:t>
            </a:r>
            <a:r>
              <a:rPr lang="en-US" altLang="en-US" sz="2800" dirty="0">
                <a:solidFill>
                  <a:schemeClr val="tx1"/>
                </a:solidFill>
              </a:rPr>
              <a:t>" tells the browser where to </a:t>
            </a:r>
            <a:r>
              <a:rPr lang="en-US" altLang="en-US" sz="2800" b="1" dirty="0">
                <a:solidFill>
                  <a:schemeClr val="tx1"/>
                </a:solidFill>
              </a:rPr>
              <a:t>send the form data</a:t>
            </a:r>
            <a:r>
              <a:rPr lang="en-US" altLang="en-US" sz="2800" dirty="0">
                <a:solidFill>
                  <a:schemeClr val="tx1"/>
                </a:solidFill>
              </a:rPr>
              <a:t> when the user clicks Submit.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method="post" means the data will be sent securely in the </a:t>
            </a:r>
            <a:r>
              <a:rPr lang="en-US" altLang="en-US" sz="2800" b="1" dirty="0">
                <a:solidFill>
                  <a:schemeClr val="tx1"/>
                </a:solidFill>
              </a:rPr>
              <a:t>HTTP request body</a:t>
            </a:r>
            <a:r>
              <a:rPr lang="en-US" altLang="en-US" sz="2800" dirty="0">
                <a:solidFill>
                  <a:schemeClr val="tx1"/>
                </a:solidFill>
              </a:rPr>
              <a:t> (not visible in the URL).</a:t>
            </a:r>
          </a:p>
        </p:txBody>
      </p:sp>
    </p:spTree>
    <p:extLst>
      <p:ext uri="{BB962C8B-B14F-4D97-AF65-F5344CB8AC3E}">
        <p14:creationId xmlns:p14="http://schemas.microsoft.com/office/powerpoint/2010/main" val="56244210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5535E-B866-27E6-4522-2D45373CE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FBE872-1A41-6CDC-72BF-CD4C5761F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72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B71FC2-C6C8-DDDE-B86E-6B9EABD3F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D1A931-7BC9-51AA-64D1-9F69FB58C960}"/>
              </a:ext>
            </a:extLst>
          </p:cNvPr>
          <p:cNvSpPr txBox="1"/>
          <p:nvPr/>
        </p:nvSpPr>
        <p:spPr>
          <a:xfrm>
            <a:off x="-4916" y="3042772"/>
            <a:ext cx="84352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 Name: &lt;input type="text" name="name"&gt;&lt;</a:t>
            </a:r>
            <a:r>
              <a:rPr lang="en-US" sz="2800" dirty="0" err="1"/>
              <a:t>br</a:t>
            </a:r>
            <a:r>
              <a:rPr lang="en-US" sz="2800" dirty="0"/>
              <a:t>&gt;</a:t>
            </a:r>
            <a:endParaRPr lang="en-AU" sz="28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F0229DF-0E19-B010-9B87-EDD7AEAFCF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3789585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Creates a </a:t>
            </a:r>
            <a:r>
              <a:rPr lang="en-US" altLang="en-US" sz="2800" b="1" dirty="0">
                <a:solidFill>
                  <a:schemeClr val="tx1"/>
                </a:solidFill>
              </a:rPr>
              <a:t>text box</a:t>
            </a:r>
            <a:r>
              <a:rPr lang="en-US" altLang="en-US" sz="2800" dirty="0">
                <a:solidFill>
                  <a:schemeClr val="tx1"/>
                </a:solidFill>
              </a:rPr>
              <a:t> where the user types their </a:t>
            </a:r>
            <a:r>
              <a:rPr lang="en-US" altLang="en-US" sz="2800" b="1" dirty="0">
                <a:solidFill>
                  <a:schemeClr val="tx1"/>
                </a:solidFill>
              </a:rPr>
              <a:t>name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The name="name" attribute is the </a:t>
            </a:r>
            <a:r>
              <a:rPr lang="en-US" altLang="en-US" sz="2800" b="1" dirty="0">
                <a:solidFill>
                  <a:schemeClr val="tx1"/>
                </a:solidFill>
              </a:rPr>
              <a:t>key</a:t>
            </a:r>
            <a:r>
              <a:rPr lang="en-US" altLang="en-US" sz="2800" dirty="0">
                <a:solidFill>
                  <a:schemeClr val="tx1"/>
                </a:solidFill>
              </a:rPr>
              <a:t> used in PHP to access the value: $_POST['name'].</a:t>
            </a:r>
          </a:p>
        </p:txBody>
      </p:sp>
    </p:spTree>
    <p:extLst>
      <p:ext uri="{BB962C8B-B14F-4D97-AF65-F5344CB8AC3E}">
        <p14:creationId xmlns:p14="http://schemas.microsoft.com/office/powerpoint/2010/main" val="222031662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77151A-BE5B-49FD-36BB-B9429E241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D1BC6-6BA9-568A-5C97-17334539E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73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0412DC9-F4DA-283F-CE91-2C29EE6DD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CFB62E-BF9F-78EF-CF34-274E9718729E}"/>
              </a:ext>
            </a:extLst>
          </p:cNvPr>
          <p:cNvSpPr txBox="1"/>
          <p:nvPr/>
        </p:nvSpPr>
        <p:spPr>
          <a:xfrm>
            <a:off x="-4916" y="3042773"/>
            <a:ext cx="84352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 Student ID: &lt;input type="text" name="</a:t>
            </a:r>
            <a:r>
              <a:rPr lang="en-US" sz="2800" dirty="0" err="1"/>
              <a:t>student_id</a:t>
            </a:r>
            <a:r>
              <a:rPr lang="en-US" sz="2800" dirty="0"/>
              <a:t>"&gt;&lt;</a:t>
            </a:r>
            <a:r>
              <a:rPr lang="en-US" sz="2800" dirty="0" err="1"/>
              <a:t>br</a:t>
            </a:r>
            <a:r>
              <a:rPr lang="en-US" sz="2800" dirty="0"/>
              <a:t>&gt;</a:t>
            </a:r>
            <a:endParaRPr lang="en-AU" sz="28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D3EEAC2-A77E-76C6-0D08-7A71E580B6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4112751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Text input for the student's ID.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This value is retrieved in PHP using $_POST['</a:t>
            </a:r>
            <a:r>
              <a:rPr lang="en-US" altLang="en-US" sz="2800" dirty="0" err="1">
                <a:solidFill>
                  <a:schemeClr val="tx1"/>
                </a:solidFill>
              </a:rPr>
              <a:t>student_id</a:t>
            </a:r>
            <a:r>
              <a:rPr lang="en-US" altLang="en-US" sz="2800" dirty="0">
                <a:solidFill>
                  <a:schemeClr val="tx1"/>
                </a:solidFill>
              </a:rPr>
              <a:t>'].</a:t>
            </a:r>
          </a:p>
        </p:txBody>
      </p:sp>
    </p:spTree>
    <p:extLst>
      <p:ext uri="{BB962C8B-B14F-4D97-AF65-F5344CB8AC3E}">
        <p14:creationId xmlns:p14="http://schemas.microsoft.com/office/powerpoint/2010/main" val="111832639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701D3-0FBD-A67C-9500-AD725A2EA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F4D386-E18A-03EF-FB8E-3013374C0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74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BD5CFCF-93CC-9D40-7C4C-790194970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D746F8-00C3-0B5D-0721-EBD179276D9E}"/>
              </a:ext>
            </a:extLst>
          </p:cNvPr>
          <p:cNvSpPr txBox="1"/>
          <p:nvPr/>
        </p:nvSpPr>
        <p:spPr>
          <a:xfrm>
            <a:off x="-4916" y="3042772"/>
            <a:ext cx="84352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 Email: &lt;input type="email" name="email"&gt;&lt;</a:t>
            </a:r>
            <a:r>
              <a:rPr lang="en-US" sz="2800" dirty="0" err="1"/>
              <a:t>br</a:t>
            </a:r>
            <a:r>
              <a:rPr lang="en-US" sz="2800" dirty="0"/>
              <a:t>&gt;</a:t>
            </a:r>
            <a:endParaRPr lang="en-AU" sz="28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097D9CA-139E-5255-9122-05C194430F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4112751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An input specifically for </a:t>
            </a:r>
            <a:r>
              <a:rPr lang="en-US" altLang="en-US" sz="2800" b="1" dirty="0">
                <a:solidFill>
                  <a:schemeClr val="tx1"/>
                </a:solidFill>
              </a:rPr>
              <a:t>email addresses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The browser will </a:t>
            </a:r>
            <a:r>
              <a:rPr lang="en-US" altLang="en-US" sz="2800" b="1" dirty="0">
                <a:solidFill>
                  <a:schemeClr val="tx1"/>
                </a:solidFill>
              </a:rPr>
              <a:t>validate</a:t>
            </a:r>
            <a:r>
              <a:rPr lang="en-US" altLang="en-US" sz="2800" dirty="0">
                <a:solidFill>
                  <a:schemeClr val="tx1"/>
                </a:solidFill>
              </a:rPr>
              <a:t> the format before submission.</a:t>
            </a:r>
          </a:p>
        </p:txBody>
      </p:sp>
    </p:spTree>
    <p:extLst>
      <p:ext uri="{BB962C8B-B14F-4D97-AF65-F5344CB8AC3E}">
        <p14:creationId xmlns:p14="http://schemas.microsoft.com/office/powerpoint/2010/main" val="356150006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8937D-73CD-779C-2C0F-1F3170874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D7F13B-9E4F-354D-CDD9-E655221C8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75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EE00D67-5A02-29A5-889B-DE5B621D0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9C7845-0F42-9EF3-9A3E-3598EBDFC9C9}"/>
              </a:ext>
            </a:extLst>
          </p:cNvPr>
          <p:cNvSpPr txBox="1"/>
          <p:nvPr/>
        </p:nvSpPr>
        <p:spPr>
          <a:xfrm>
            <a:off x="-4916" y="3042772"/>
            <a:ext cx="843523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 Preferred Language:</a:t>
            </a:r>
          </a:p>
          <a:p>
            <a:r>
              <a:rPr lang="en-US" sz="2800" dirty="0"/>
              <a:t>  &lt;select name="language"&gt;</a:t>
            </a:r>
          </a:p>
          <a:p>
            <a:r>
              <a:rPr lang="en-US" sz="2800" dirty="0"/>
              <a:t>    &lt;option&gt;PHP&lt;/option&gt;</a:t>
            </a:r>
          </a:p>
          <a:p>
            <a:r>
              <a:rPr lang="en-US" sz="2800" dirty="0"/>
              <a:t>    &lt;option&gt;JavaScript&lt;/option&gt;</a:t>
            </a:r>
          </a:p>
          <a:p>
            <a:r>
              <a:rPr lang="en-US" sz="2800" dirty="0"/>
              <a:t>    &lt;option&gt;Python&lt;/option&gt;</a:t>
            </a:r>
          </a:p>
          <a:p>
            <a:r>
              <a:rPr lang="en-US" sz="2800" dirty="0"/>
              <a:t>  &lt;/select&gt;&lt;</a:t>
            </a:r>
            <a:r>
              <a:rPr lang="en-US" sz="2800" dirty="0" err="1"/>
              <a:t>br</a:t>
            </a:r>
            <a:r>
              <a:rPr lang="en-US" sz="2800" dirty="0"/>
              <a:t>&gt;</a:t>
            </a:r>
            <a:endParaRPr lang="en-AU" sz="28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138BECF-5630-E4BF-C7EC-B4D8CEA94C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5792763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A </a:t>
            </a:r>
            <a:r>
              <a:rPr lang="en-US" altLang="en-US" sz="2800" b="1" dirty="0">
                <a:solidFill>
                  <a:schemeClr val="tx1"/>
                </a:solidFill>
              </a:rPr>
              <a:t>dropdown menu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The user selects their favorite language.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PHP reads this value using $_POST['language'].</a:t>
            </a:r>
          </a:p>
        </p:txBody>
      </p:sp>
    </p:spTree>
    <p:extLst>
      <p:ext uri="{BB962C8B-B14F-4D97-AF65-F5344CB8AC3E}">
        <p14:creationId xmlns:p14="http://schemas.microsoft.com/office/powerpoint/2010/main" val="101772244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B9A01-258B-A565-0F40-EF6E6DDE0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47B6F-283E-D890-202E-38DC4C457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76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B5940F9-1040-9ECF-F6CD-CC7E97F32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E79430-9587-61DF-5CC1-DBCBF35E9DA4}"/>
              </a:ext>
            </a:extLst>
          </p:cNvPr>
          <p:cNvSpPr txBox="1"/>
          <p:nvPr/>
        </p:nvSpPr>
        <p:spPr>
          <a:xfrm>
            <a:off x="-4916" y="3042773"/>
            <a:ext cx="84352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 &lt;input type="submit" value="Register"&gt;</a:t>
            </a:r>
          </a:p>
          <a:p>
            <a:r>
              <a:rPr lang="en-US" sz="2800" dirty="0"/>
              <a:t>&lt;/form&gt;</a:t>
            </a:r>
            <a:endParaRPr lang="en-AU" sz="28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38855A4-7D1F-CACC-E66F-75B6AEB15D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16" y="4219957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This is the </a:t>
            </a:r>
            <a:r>
              <a:rPr lang="en-US" altLang="en-US" sz="2800" b="1" dirty="0">
                <a:solidFill>
                  <a:schemeClr val="tx1"/>
                </a:solidFill>
              </a:rPr>
              <a:t>submit button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When clicked, the form is sent to </a:t>
            </a:r>
            <a:r>
              <a:rPr lang="en-US" altLang="en-US" sz="2800" dirty="0" err="1">
                <a:solidFill>
                  <a:schemeClr val="tx1"/>
                </a:solidFill>
              </a:rPr>
              <a:t>register.php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1490082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88C80-975E-458E-2522-F4736D51B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AD240-95F3-D4A3-6E43-ACEDFED7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77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1AB56E-8764-7B0A-3A85-A42939B16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1A7B055-E19E-FCC6-30DA-117298575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666614"/>
            <a:ext cx="12192000" cy="518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tx1"/>
                </a:solidFill>
              </a:rPr>
              <a:t>This HTML form collects: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Student name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Student ID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Email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Preferred programming language</a:t>
            </a:r>
          </a:p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tx1"/>
                </a:solidFill>
              </a:rPr>
              <a:t>The data is sent to </a:t>
            </a:r>
            <a:r>
              <a:rPr lang="en-US" altLang="en-US" sz="2800" dirty="0" err="1">
                <a:solidFill>
                  <a:schemeClr val="tx1"/>
                </a:solidFill>
              </a:rPr>
              <a:t>register.php</a:t>
            </a:r>
            <a:r>
              <a:rPr lang="en-US" altLang="en-US" sz="2800" dirty="0">
                <a:solidFill>
                  <a:schemeClr val="tx1"/>
                </a:solidFill>
              </a:rPr>
              <a:t> using the POST method. On the server side, PHP receives and processes this data (e.g., storing it in MySQL, validating input, etc.).</a:t>
            </a:r>
          </a:p>
        </p:txBody>
      </p:sp>
    </p:spTree>
    <p:extLst>
      <p:ext uri="{BB962C8B-B14F-4D97-AF65-F5344CB8AC3E}">
        <p14:creationId xmlns:p14="http://schemas.microsoft.com/office/powerpoint/2010/main" val="83639935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755FAA-7F85-989A-8532-0D7E19B67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2E8F55-3425-CB2A-E748-EE1D15B35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78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758B8A-0782-39B9-8A89-5158C6A71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AD69A4-D356-5A6E-21D5-68579CCF5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041" y="2946850"/>
            <a:ext cx="6975118" cy="5511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D22104-36EB-BBB9-C633-EA3C8920049A}"/>
              </a:ext>
            </a:extLst>
          </p:cNvPr>
          <p:cNvSpPr txBox="1"/>
          <p:nvPr/>
        </p:nvSpPr>
        <p:spPr>
          <a:xfrm>
            <a:off x="-1" y="2916045"/>
            <a:ext cx="5609063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/>
              <a:t>Backend (</a:t>
            </a:r>
            <a:r>
              <a:rPr lang="en-US" sz="2500" b="1" dirty="0" err="1"/>
              <a:t>form_register.php</a:t>
            </a:r>
            <a:r>
              <a:rPr lang="en-US" sz="2500" b="1" dirty="0"/>
              <a:t>):</a:t>
            </a:r>
          </a:p>
          <a:p>
            <a:r>
              <a:rPr lang="en-US" sz="2500" b="1" dirty="0"/>
              <a:t>Available on Moodle</a:t>
            </a:r>
          </a:p>
          <a:p>
            <a:r>
              <a:rPr lang="en-US" sz="2500" b="1" dirty="0"/>
              <a:t>Download from Moodle and Save it on </a:t>
            </a:r>
            <a:br>
              <a:rPr lang="en-US" sz="2500" b="1" dirty="0"/>
            </a:br>
            <a:r>
              <a:rPr lang="en-US" sz="2500" b="1" dirty="0"/>
              <a:t>C:\xampp\htdocs</a:t>
            </a:r>
            <a:endParaRPr lang="en-US" sz="2500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0077990-B33D-E63E-7945-8BB3F1A55E6D}"/>
              </a:ext>
            </a:extLst>
          </p:cNvPr>
          <p:cNvSpPr/>
          <p:nvPr/>
        </p:nvSpPr>
        <p:spPr>
          <a:xfrm>
            <a:off x="5140424" y="6208064"/>
            <a:ext cx="670378" cy="314633"/>
          </a:xfrm>
          <a:prstGeom prst="rightArrow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089690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1B73C-F219-D0D3-462B-6043D4818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F4A055-C786-4066-6EEA-82C7B5C58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79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0701492-8AFE-F5E0-9113-2EFA3561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0636E-E7A4-1C38-C022-C0C71C76D0E2}"/>
              </a:ext>
            </a:extLst>
          </p:cNvPr>
          <p:cNvSpPr txBox="1"/>
          <p:nvPr/>
        </p:nvSpPr>
        <p:spPr>
          <a:xfrm>
            <a:off x="-1" y="2916046"/>
            <a:ext cx="12192001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tx1"/>
                </a:solidFill>
              </a:rPr>
              <a:t>Explanation of the PHP code from </a:t>
            </a:r>
            <a:r>
              <a:rPr lang="en-US" altLang="en-US" sz="2800" dirty="0" err="1">
                <a:solidFill>
                  <a:schemeClr val="tx1"/>
                </a:solidFill>
              </a:rPr>
              <a:t>form_register.php</a:t>
            </a:r>
            <a:r>
              <a:rPr lang="en-US" altLang="en-US" sz="2800" dirty="0">
                <a:solidFill>
                  <a:schemeClr val="tx1"/>
                </a:solidFill>
              </a:rPr>
              <a:t>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A8B3D4-5617-999E-90C8-CB28842E4E54}"/>
              </a:ext>
            </a:extLst>
          </p:cNvPr>
          <p:cNvSpPr txBox="1"/>
          <p:nvPr/>
        </p:nvSpPr>
        <p:spPr>
          <a:xfrm>
            <a:off x="0" y="3587897"/>
            <a:ext cx="616104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800" dirty="0"/>
              <a:t>&lt;?</a:t>
            </a:r>
            <a:r>
              <a:rPr lang="en-AU" sz="2800" dirty="0" err="1"/>
              <a:t>php</a:t>
            </a:r>
            <a:endParaRPr lang="en-AU" sz="2800" dirty="0"/>
          </a:p>
          <a:p>
            <a:r>
              <a:rPr lang="en-AU" sz="2800" dirty="0"/>
              <a:t>$name = $_POST['name'];</a:t>
            </a:r>
          </a:p>
          <a:p>
            <a:r>
              <a:rPr lang="en-AU" sz="2800" dirty="0"/>
              <a:t>$</a:t>
            </a:r>
            <a:r>
              <a:rPr lang="en-AU" sz="2800" dirty="0" err="1"/>
              <a:t>student_id</a:t>
            </a:r>
            <a:r>
              <a:rPr lang="en-AU" sz="2800" dirty="0"/>
              <a:t> = $_POST['</a:t>
            </a:r>
            <a:r>
              <a:rPr lang="en-AU" sz="2800" dirty="0" err="1"/>
              <a:t>student_id</a:t>
            </a:r>
            <a:r>
              <a:rPr lang="en-AU" sz="2800" dirty="0"/>
              <a:t>'];</a:t>
            </a:r>
          </a:p>
          <a:p>
            <a:r>
              <a:rPr lang="en-AU" sz="2800" dirty="0"/>
              <a:t>$email = $_POST['email'];</a:t>
            </a:r>
          </a:p>
          <a:p>
            <a:r>
              <a:rPr lang="en-AU" sz="2800" dirty="0"/>
              <a:t>$language = $_POST['language'];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778ABE4E-09F8-B3CF-468C-C38463AD8D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876161"/>
            <a:ext cx="10435870" cy="1305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These lines </a:t>
            </a:r>
            <a:r>
              <a:rPr lang="en-US" altLang="en-US" sz="2800" b="1" dirty="0">
                <a:solidFill>
                  <a:schemeClr val="tx1"/>
                </a:solidFill>
              </a:rPr>
              <a:t>retrieve form data</a:t>
            </a:r>
            <a:r>
              <a:rPr lang="en-US" altLang="en-US" sz="2800" dirty="0">
                <a:solidFill>
                  <a:schemeClr val="tx1"/>
                </a:solidFill>
              </a:rPr>
              <a:t> sent via POST method.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Each $_POST['</a:t>
            </a:r>
            <a:r>
              <a:rPr lang="en-US" altLang="en-US" sz="2800" dirty="0" err="1">
                <a:solidFill>
                  <a:schemeClr val="tx1"/>
                </a:solidFill>
              </a:rPr>
              <a:t>field_name</a:t>
            </a:r>
            <a:r>
              <a:rPr lang="en-US" altLang="en-US" sz="2800" dirty="0">
                <a:solidFill>
                  <a:schemeClr val="tx1"/>
                </a:solidFill>
              </a:rPr>
              <a:t>'] gets the user input from the form.</a:t>
            </a:r>
          </a:p>
        </p:txBody>
      </p:sp>
    </p:spTree>
    <p:extLst>
      <p:ext uri="{BB962C8B-B14F-4D97-AF65-F5344CB8AC3E}">
        <p14:creationId xmlns:p14="http://schemas.microsoft.com/office/powerpoint/2010/main" val="264746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A07AD-5A3D-6F9B-1AFA-AC6AC175E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07065272-6580-298E-378C-2254B02A64A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189961-8E29-A646-F05B-B4ACC4AD7DF9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Tips for Finding a Group Member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8D2B5E3-C7FD-F2B5-8D0E-C8E6C93FA4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CF50A3-22F9-2A34-A298-FC25BEFF5E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6" y="1466162"/>
            <a:ext cx="12157493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7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Let Your Strengths Be Known: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41363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Mention what you’re good at (e.g., writing, research, analysis, presentation) to show how you can contribute.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8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Be Respectful and Professional: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58825" lvl="1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a group is full or someone declines, thank them and keep looking.</a:t>
            </a:r>
          </a:p>
          <a:p>
            <a:pPr marL="758825" lvl="1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Respect group size limits (max 4 students).</a:t>
            </a:r>
          </a:p>
        </p:txBody>
      </p:sp>
    </p:spTree>
    <p:extLst>
      <p:ext uri="{BB962C8B-B14F-4D97-AF65-F5344CB8AC3E}">
        <p14:creationId xmlns:p14="http://schemas.microsoft.com/office/powerpoint/2010/main" val="349051088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112DC-8CA6-72C9-6D81-3A01914FA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97C63-DD3E-82F2-A415-555323CE1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80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5267C59-E540-CD55-C192-6AE0BE02A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E9C972-18A1-BE02-B37B-E58ECE1B5867}"/>
              </a:ext>
            </a:extLst>
          </p:cNvPr>
          <p:cNvSpPr txBox="1"/>
          <p:nvPr/>
        </p:nvSpPr>
        <p:spPr>
          <a:xfrm>
            <a:off x="0" y="3005588"/>
            <a:ext cx="616104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// Basic Validation</a:t>
            </a:r>
          </a:p>
          <a:p>
            <a:r>
              <a:rPr lang="en-US" sz="2800" dirty="0"/>
              <a:t>if (empty($name) || empty($</a:t>
            </a:r>
            <a:r>
              <a:rPr lang="en-US" sz="2800" dirty="0" err="1"/>
              <a:t>student_id</a:t>
            </a:r>
            <a:r>
              <a:rPr lang="en-US" sz="2800" dirty="0"/>
              <a:t>) || empty($email)) {</a:t>
            </a:r>
          </a:p>
          <a:p>
            <a:r>
              <a:rPr lang="en-US" sz="2800" dirty="0"/>
              <a:t>    echo "Please fill in all fields.";</a:t>
            </a:r>
          </a:p>
          <a:p>
            <a:r>
              <a:rPr lang="en-US" sz="2800" dirty="0"/>
              <a:t>    exit;</a:t>
            </a:r>
          </a:p>
          <a:p>
            <a:r>
              <a:rPr lang="en-US" sz="2800" dirty="0"/>
              <a:t>}</a:t>
            </a:r>
            <a:endParaRPr lang="en-AU" sz="2800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8A8AAA86-4DC0-4A2C-2570-417B894CF1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876161"/>
            <a:ext cx="12078948" cy="1305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Basic </a:t>
            </a:r>
            <a:r>
              <a:rPr lang="en-US" altLang="en-US" sz="2800" b="1" dirty="0">
                <a:solidFill>
                  <a:schemeClr val="tx1"/>
                </a:solidFill>
              </a:rPr>
              <a:t>form validation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If any required field is empty, it shows a message and </a:t>
            </a:r>
            <a:r>
              <a:rPr lang="en-US" altLang="en-US" sz="2800" b="1" dirty="0">
                <a:solidFill>
                  <a:schemeClr val="tx1"/>
                </a:solidFill>
              </a:rPr>
              <a:t>stops the script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0698200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A39D8-2CD9-F303-F0C6-DD30E4B62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E007C-2519-0821-CACD-C0BF323A6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81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46CA61-368B-CFF7-5772-3F96549C5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39BC65-AFB8-0047-9E3B-712C45C601D7}"/>
              </a:ext>
            </a:extLst>
          </p:cNvPr>
          <p:cNvSpPr txBox="1"/>
          <p:nvPr/>
        </p:nvSpPr>
        <p:spPr>
          <a:xfrm>
            <a:off x="0" y="3005588"/>
            <a:ext cx="616104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// Connect to MySQL</a:t>
            </a:r>
          </a:p>
          <a:p>
            <a:r>
              <a:rPr lang="en-US" sz="2800" dirty="0"/>
              <a:t>$conn = new </a:t>
            </a:r>
            <a:r>
              <a:rPr lang="en-US" sz="2800" dirty="0" err="1"/>
              <a:t>mysqli</a:t>
            </a:r>
            <a:r>
              <a:rPr lang="en-US" sz="2800" dirty="0"/>
              <a:t>("localhost", "root", "", "ict655");</a:t>
            </a:r>
          </a:p>
          <a:p>
            <a:r>
              <a:rPr lang="en-US" sz="2800" dirty="0"/>
              <a:t>if ($conn-&gt;</a:t>
            </a:r>
            <a:r>
              <a:rPr lang="en-US" sz="2800" dirty="0" err="1"/>
              <a:t>connect_error</a:t>
            </a:r>
            <a:r>
              <a:rPr lang="en-US" sz="2800" dirty="0"/>
              <a:t>) {</a:t>
            </a:r>
          </a:p>
          <a:p>
            <a:r>
              <a:rPr lang="en-US" sz="2800" dirty="0"/>
              <a:t>    die("Connection failed: " . $conn-&gt;</a:t>
            </a:r>
            <a:r>
              <a:rPr lang="en-US" sz="2800" dirty="0" err="1"/>
              <a:t>connect_error</a:t>
            </a:r>
            <a:r>
              <a:rPr lang="en-US" sz="2800" dirty="0"/>
              <a:t>);</a:t>
            </a:r>
          </a:p>
          <a:p>
            <a:r>
              <a:rPr lang="en-US" sz="2800" dirty="0"/>
              <a:t>}</a:t>
            </a:r>
            <a:endParaRPr lang="en-AU" sz="2800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EC70C8FC-EFD7-8187-AA27-D84FB8717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820624"/>
            <a:ext cx="11139588" cy="1951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Connects to the </a:t>
            </a:r>
            <a:r>
              <a:rPr lang="en-US" altLang="en-US" sz="2800" b="1" dirty="0">
                <a:solidFill>
                  <a:schemeClr val="tx1"/>
                </a:solidFill>
              </a:rPr>
              <a:t>MySQL database</a:t>
            </a:r>
            <a:r>
              <a:rPr lang="en-US" altLang="en-US" sz="2800" dirty="0">
                <a:solidFill>
                  <a:schemeClr val="tx1"/>
                </a:solidFill>
              </a:rPr>
              <a:t> using </a:t>
            </a:r>
            <a:r>
              <a:rPr lang="en-US" altLang="en-US" sz="2800" dirty="0" err="1">
                <a:solidFill>
                  <a:schemeClr val="tx1"/>
                </a:solidFill>
              </a:rPr>
              <a:t>mysqli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localhost, root, and blank password are </a:t>
            </a:r>
            <a:r>
              <a:rPr lang="en-US" altLang="en-US" sz="2800" b="1" dirty="0">
                <a:solidFill>
                  <a:schemeClr val="tx1"/>
                </a:solidFill>
              </a:rPr>
              <a:t>default XAMPP settings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If connection fails, it shows the error and stops.</a:t>
            </a:r>
          </a:p>
        </p:txBody>
      </p:sp>
    </p:spTree>
    <p:extLst>
      <p:ext uri="{BB962C8B-B14F-4D97-AF65-F5344CB8AC3E}">
        <p14:creationId xmlns:p14="http://schemas.microsoft.com/office/powerpoint/2010/main" val="364704810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7E5A2-B06D-5E65-99B6-5FA0815C9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5E2A16-5252-223A-08E9-A4ED4E97E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82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AC36F33-0731-8967-BE0A-B08330095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1A4D56-DDEE-6294-73D3-55D4A6E2345F}"/>
              </a:ext>
            </a:extLst>
          </p:cNvPr>
          <p:cNvSpPr txBox="1"/>
          <p:nvPr/>
        </p:nvSpPr>
        <p:spPr>
          <a:xfrm>
            <a:off x="0" y="3005588"/>
            <a:ext cx="12192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// SQL Injection Protection</a:t>
            </a:r>
          </a:p>
          <a:p>
            <a:r>
              <a:rPr lang="en-US" sz="2800" dirty="0"/>
              <a:t>$</a:t>
            </a:r>
            <a:r>
              <a:rPr lang="en-US" sz="2800" dirty="0" err="1"/>
              <a:t>stmt</a:t>
            </a:r>
            <a:r>
              <a:rPr lang="en-US" sz="2800" dirty="0"/>
              <a:t> = $conn-&gt;prepare("INSERT INTO students (</a:t>
            </a:r>
            <a:r>
              <a:rPr lang="en-US" sz="2800" dirty="0" err="1"/>
              <a:t>student_id</a:t>
            </a:r>
            <a:r>
              <a:rPr lang="en-US" sz="2800" dirty="0"/>
              <a:t>, name, email, language) VALUES (?, ?, ?, ?)");</a:t>
            </a:r>
          </a:p>
          <a:p>
            <a:r>
              <a:rPr lang="en-US" sz="2800" dirty="0"/>
              <a:t>$</a:t>
            </a:r>
            <a:r>
              <a:rPr lang="en-US" sz="2800" dirty="0" err="1"/>
              <a:t>stmt</a:t>
            </a:r>
            <a:r>
              <a:rPr lang="en-US" sz="2800" dirty="0"/>
              <a:t>-&gt;</a:t>
            </a:r>
            <a:r>
              <a:rPr lang="en-US" sz="2800" dirty="0" err="1"/>
              <a:t>bind_param</a:t>
            </a:r>
            <a:r>
              <a:rPr lang="en-US" sz="2800" dirty="0"/>
              <a:t>("</a:t>
            </a:r>
            <a:r>
              <a:rPr lang="en-US" sz="2800" dirty="0" err="1"/>
              <a:t>ssss</a:t>
            </a:r>
            <a:r>
              <a:rPr lang="en-US" sz="2800" dirty="0"/>
              <a:t>", $</a:t>
            </a:r>
            <a:r>
              <a:rPr lang="en-US" sz="2800" dirty="0" err="1"/>
              <a:t>student_id</a:t>
            </a:r>
            <a:r>
              <a:rPr lang="en-US" sz="2800" dirty="0"/>
              <a:t>, $name, $email, $language);</a:t>
            </a:r>
          </a:p>
          <a:p>
            <a:r>
              <a:rPr lang="en-US" sz="2800" dirty="0"/>
              <a:t>$</a:t>
            </a:r>
            <a:r>
              <a:rPr lang="en-US" sz="2800" dirty="0" err="1"/>
              <a:t>stmt</a:t>
            </a:r>
            <a:r>
              <a:rPr lang="en-US" sz="2800" dirty="0"/>
              <a:t>-&gt;execute();</a:t>
            </a:r>
            <a:endParaRPr lang="en-AU" sz="2800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7F8596EF-05AF-95C1-2B99-975A3CE1B0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90952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/>
                </a:solidFill>
              </a:rPr>
              <a:t>Prepares</a:t>
            </a:r>
            <a:r>
              <a:rPr lang="en-US" altLang="en-US" sz="2800" dirty="0">
                <a:solidFill>
                  <a:schemeClr val="tx1"/>
                </a:solidFill>
              </a:rPr>
              <a:t> a secure SQL query to insert data into the students table.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 err="1">
                <a:solidFill>
                  <a:schemeClr val="tx1"/>
                </a:solidFill>
              </a:rPr>
              <a:t>bind_param</a:t>
            </a:r>
            <a:r>
              <a:rPr lang="en-US" altLang="en-US" sz="2800" dirty="0">
                <a:solidFill>
                  <a:schemeClr val="tx1"/>
                </a:solidFill>
              </a:rPr>
              <a:t>("</a:t>
            </a:r>
            <a:r>
              <a:rPr lang="en-US" altLang="en-US" sz="2800" dirty="0" err="1">
                <a:solidFill>
                  <a:schemeClr val="tx1"/>
                </a:solidFill>
              </a:rPr>
              <a:t>ssss</a:t>
            </a:r>
            <a:r>
              <a:rPr lang="en-US" altLang="en-US" sz="2800" dirty="0">
                <a:solidFill>
                  <a:schemeClr val="tx1"/>
                </a:solidFill>
              </a:rPr>
              <a:t>", ...) ensures each input is treated as a </a:t>
            </a:r>
            <a:r>
              <a:rPr lang="en-US" altLang="en-US" sz="2800" b="1" dirty="0">
                <a:solidFill>
                  <a:schemeClr val="tx1"/>
                </a:solidFill>
              </a:rPr>
              <a:t>string</a:t>
            </a:r>
            <a:r>
              <a:rPr lang="en-US" altLang="en-US" sz="2800" dirty="0">
                <a:solidFill>
                  <a:schemeClr val="tx1"/>
                </a:solidFill>
              </a:rPr>
              <a:t> to prevent </a:t>
            </a:r>
            <a:r>
              <a:rPr lang="en-US" altLang="en-US" sz="2800" b="1" dirty="0">
                <a:solidFill>
                  <a:schemeClr val="tx1"/>
                </a:solidFill>
              </a:rPr>
              <a:t>SQL injection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Executes the statement.</a:t>
            </a:r>
          </a:p>
        </p:txBody>
      </p:sp>
    </p:spTree>
    <p:extLst>
      <p:ext uri="{BB962C8B-B14F-4D97-AF65-F5344CB8AC3E}">
        <p14:creationId xmlns:p14="http://schemas.microsoft.com/office/powerpoint/2010/main" val="349728868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83624E-C8BF-C851-8679-7930D67B0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BE6A63-A184-5790-81EF-E4EF23A18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83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BE7457B-4114-3A6C-1671-91CF8835A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C1DAB-1B70-D539-9DDD-8E895779E9E9}"/>
              </a:ext>
            </a:extLst>
          </p:cNvPr>
          <p:cNvSpPr txBox="1"/>
          <p:nvPr/>
        </p:nvSpPr>
        <p:spPr>
          <a:xfrm>
            <a:off x="0" y="3005588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echo "Student $</a:t>
            </a:r>
            <a:r>
              <a:rPr lang="en-US" sz="2800" dirty="0" err="1"/>
              <a:t>student_id</a:t>
            </a:r>
            <a:r>
              <a:rPr lang="en-US" sz="2800" dirty="0"/>
              <a:t> successfully registered!";</a:t>
            </a:r>
          </a:p>
          <a:p>
            <a:r>
              <a:rPr lang="en-US" sz="2800" dirty="0"/>
              <a:t>?&gt;</a:t>
            </a:r>
            <a:endParaRPr lang="en-AU" sz="2800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235942D0-F612-6DF7-640C-EDAA9B2C8D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959695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Displays a </a:t>
            </a:r>
            <a:r>
              <a:rPr lang="en-US" sz="2800" b="1" dirty="0"/>
              <a:t>confirmation message</a:t>
            </a:r>
            <a:r>
              <a:rPr lang="en-US" sz="2800" dirty="0"/>
              <a:t> after successful insertion.</a:t>
            </a:r>
            <a:endParaRPr lang="en-US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97138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D8EFD-6B3F-5EA6-BADE-A6DFE79C1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6EEF9E-813E-4437-315F-582C09A09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84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6B45B4D-CB0C-3D95-B63D-C543F897B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BF6E51-ABAB-4DC4-81E3-1D4402D27A2C}"/>
              </a:ext>
            </a:extLst>
          </p:cNvPr>
          <p:cNvSpPr txBox="1"/>
          <p:nvPr/>
        </p:nvSpPr>
        <p:spPr>
          <a:xfrm>
            <a:off x="0" y="3005587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tx1"/>
                </a:solidFill>
              </a:rPr>
              <a:t>Both form_register.html and </a:t>
            </a:r>
            <a:r>
              <a:rPr lang="en-US" altLang="en-US" sz="2800" dirty="0" err="1">
                <a:solidFill>
                  <a:schemeClr val="tx1"/>
                </a:solidFill>
              </a:rPr>
              <a:t>form_register.php</a:t>
            </a:r>
            <a:r>
              <a:rPr lang="en-US" altLang="en-US" sz="2800" dirty="0">
                <a:solidFill>
                  <a:schemeClr val="tx1"/>
                </a:solidFill>
              </a:rPr>
              <a:t> should be saved in:</a:t>
            </a:r>
            <a:br>
              <a:rPr lang="en-US" altLang="en-US" sz="2800" dirty="0">
                <a:solidFill>
                  <a:schemeClr val="tx1"/>
                </a:solidFill>
              </a:rPr>
            </a:br>
            <a:r>
              <a:rPr lang="en-US" altLang="en-US" sz="2800" dirty="0">
                <a:solidFill>
                  <a:schemeClr val="tx1"/>
                </a:solidFill>
              </a:rPr>
              <a:t>For example:</a:t>
            </a:r>
          </a:p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tx1"/>
                </a:solidFill>
              </a:rPr>
              <a:t>C:\xampp\htdocs\student_registration\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A5CA77-0FFB-A626-961C-E9B3710A5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308" y="5112133"/>
            <a:ext cx="6220693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60697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10396-B0ED-4992-067B-AA17FE0E6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51D923-6BEE-6F6D-A98E-99D70CF49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85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453893A-6142-CBC3-D09D-82F1746BD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80F15D-CA37-2CE0-0CF6-B61B2BF8320F}"/>
              </a:ext>
            </a:extLst>
          </p:cNvPr>
          <p:cNvSpPr txBox="1"/>
          <p:nvPr/>
        </p:nvSpPr>
        <p:spPr>
          <a:xfrm>
            <a:off x="0" y="3005587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Create the Database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Click on Admin next to MySQL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 </a:t>
            </a:r>
            <a:r>
              <a:rPr lang="en-US" sz="2800" b="1" dirty="0"/>
              <a:t>phpMyAdmin</a:t>
            </a:r>
            <a:r>
              <a:rPr lang="en-US" sz="2800" dirty="0"/>
              <a:t> (access via http://localhost/phpmyadmin):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B3A5D5-313C-7926-EDC0-4B18C4BC7E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64" t="4228" r="54268" b="48130"/>
          <a:stretch/>
        </p:blipFill>
        <p:spPr>
          <a:xfrm>
            <a:off x="6902606" y="5006547"/>
            <a:ext cx="5289395" cy="3451654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CF64D93-279C-E244-BAB6-D38A98278730}"/>
              </a:ext>
            </a:extLst>
          </p:cNvPr>
          <p:cNvSpPr/>
          <p:nvPr/>
        </p:nvSpPr>
        <p:spPr>
          <a:xfrm>
            <a:off x="9645805" y="5813989"/>
            <a:ext cx="490654" cy="2020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341080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4CE8B-F29B-E755-D91A-36E3F3DA0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2CFADF-5A8A-EC23-4E32-62F24AF0DA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268" r="854" b="7315"/>
          <a:stretch/>
        </p:blipFill>
        <p:spPr>
          <a:xfrm>
            <a:off x="1906860" y="4220428"/>
            <a:ext cx="8954429" cy="42377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6B0F8-6DE0-9E8D-A40A-6A16606ED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86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492D01-494B-97EC-28AE-B2A8E3086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472C6A-AD6E-FA6C-CF0E-4A215FC47B66}"/>
              </a:ext>
            </a:extLst>
          </p:cNvPr>
          <p:cNvSpPr txBox="1"/>
          <p:nvPr/>
        </p:nvSpPr>
        <p:spPr>
          <a:xfrm>
            <a:off x="0" y="3005588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Click on SQL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Run this SQL Code:</a:t>
            </a:r>
            <a:endParaRPr lang="en-US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50224AE-457B-D6D5-9C23-81D51CEE9572}"/>
              </a:ext>
            </a:extLst>
          </p:cNvPr>
          <p:cNvSpPr/>
          <p:nvPr/>
        </p:nvSpPr>
        <p:spPr>
          <a:xfrm>
            <a:off x="4438186" y="4827107"/>
            <a:ext cx="490654" cy="2020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484452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A43997-4DE9-E07A-B8D0-7A6C07F53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5088972-4D96-CB8F-8008-7452B4F972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335" t="9105" b="47481"/>
          <a:stretch/>
        </p:blipFill>
        <p:spPr>
          <a:xfrm>
            <a:off x="2977376" y="4928154"/>
            <a:ext cx="9103112" cy="29773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3C247-F311-90DD-92A8-9DA2DDCB0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87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72D9ABE-5BDE-0750-8AFA-EDE53E8CC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ED1C00-B071-4306-ACAA-29ECA35AA777}"/>
              </a:ext>
            </a:extLst>
          </p:cNvPr>
          <p:cNvSpPr txBox="1"/>
          <p:nvPr/>
        </p:nvSpPr>
        <p:spPr>
          <a:xfrm>
            <a:off x="0" y="3005588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Click on SQL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Run this SQL Code (Click on Go)</a:t>
            </a:r>
            <a:endParaRPr lang="en-US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EA2CF3F-19FC-C56B-85D5-5BEF1CFBFDEE}"/>
              </a:ext>
            </a:extLst>
          </p:cNvPr>
          <p:cNvSpPr/>
          <p:nvPr/>
        </p:nvSpPr>
        <p:spPr>
          <a:xfrm>
            <a:off x="3189250" y="7052813"/>
            <a:ext cx="8408018" cy="90373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14747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19E3C-0F91-1DCD-25FB-FCE3B77D1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DA99B9-5FB3-C59F-6FAE-8AEEF785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88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AEB6274-13F0-88E0-0C0A-973CFCEAB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5E8EEA-2765-1118-2F0E-FD2E50068BB7}"/>
              </a:ext>
            </a:extLst>
          </p:cNvPr>
          <p:cNvSpPr txBox="1"/>
          <p:nvPr/>
        </p:nvSpPr>
        <p:spPr>
          <a:xfrm>
            <a:off x="0" y="3005588"/>
            <a:ext cx="12192000" cy="2597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chemeClr val="tx1"/>
                </a:solidFill>
              </a:rPr>
              <a:t>Create the students Table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After selecting ict655 database in phpMyAdmin, go to the SQL tab and paste:</a:t>
            </a: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/>
              <a:t>Click on GO</a:t>
            </a:r>
            <a:endParaRPr lang="en-US" altLang="en-US" sz="28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7A35FC-6749-7E5F-1D83-EF93FAB3E05A}"/>
              </a:ext>
            </a:extLst>
          </p:cNvPr>
          <p:cNvSpPr txBox="1"/>
          <p:nvPr/>
        </p:nvSpPr>
        <p:spPr>
          <a:xfrm>
            <a:off x="108726" y="5758194"/>
            <a:ext cx="616104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800" dirty="0"/>
              <a:t>CREATE TABLE students (</a:t>
            </a:r>
          </a:p>
          <a:p>
            <a:r>
              <a:rPr lang="en-AU" sz="2800" dirty="0"/>
              <a:t>  </a:t>
            </a:r>
            <a:r>
              <a:rPr lang="en-AU" sz="2800" dirty="0" err="1"/>
              <a:t>student_id</a:t>
            </a:r>
            <a:r>
              <a:rPr lang="en-AU" sz="2800" dirty="0"/>
              <a:t> VARCHAR(20) PRIMARY KEY,</a:t>
            </a:r>
          </a:p>
          <a:p>
            <a:r>
              <a:rPr lang="en-AU" sz="2800" dirty="0"/>
              <a:t>  name VARCHAR(100),</a:t>
            </a:r>
          </a:p>
          <a:p>
            <a:r>
              <a:rPr lang="en-AU" sz="2800" dirty="0"/>
              <a:t>  email VARCHAR(100),</a:t>
            </a:r>
          </a:p>
          <a:p>
            <a:r>
              <a:rPr lang="en-AU" sz="2800" dirty="0"/>
              <a:t>  language VARCHAR(50)</a:t>
            </a:r>
          </a:p>
          <a:p>
            <a:r>
              <a:rPr lang="en-AU" sz="2800" dirty="0"/>
              <a:t>);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270486-2B76-3CEA-21B7-0F0F47B39C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665" r="47226" b="43577"/>
          <a:stretch/>
        </p:blipFill>
        <p:spPr>
          <a:xfrm>
            <a:off x="6269774" y="5380463"/>
            <a:ext cx="5922226" cy="307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4986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475E0C-5C74-7C8B-F0CE-44AABF405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308FCE-1734-EB21-57D2-892A22862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89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4296E6E-7A57-5ED9-36A3-11466BEBE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C5A743-2088-FAF8-99DD-2DB88E722800}"/>
              </a:ext>
            </a:extLst>
          </p:cNvPr>
          <p:cNvSpPr txBox="1"/>
          <p:nvPr/>
        </p:nvSpPr>
        <p:spPr>
          <a:xfrm>
            <a:off x="0" y="3005588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chemeClr val="tx1"/>
                </a:solidFill>
              </a:rPr>
              <a:t>Start Services in XAMPP</a:t>
            </a:r>
            <a:endParaRPr lang="en-US" altLang="en-US" sz="28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26F878-8C5C-4056-94C9-038CDBA95346}"/>
              </a:ext>
            </a:extLst>
          </p:cNvPr>
          <p:cNvSpPr txBox="1"/>
          <p:nvPr/>
        </p:nvSpPr>
        <p:spPr>
          <a:xfrm>
            <a:off x="-1" y="3725222"/>
            <a:ext cx="12191999" cy="1961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Ensure the following are </a:t>
            </a:r>
            <a:r>
              <a:rPr lang="en-US" sz="2800" b="1" dirty="0"/>
              <a:t>green</a:t>
            </a:r>
            <a:r>
              <a:rPr lang="en-US" sz="2800" dirty="0"/>
              <a:t> in the XAMPP control panel: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/>
              <a:t>Apache</a:t>
            </a:r>
            <a:r>
              <a:rPr lang="en-US" sz="2800" dirty="0"/>
              <a:t> (for the PHP backend)</a:t>
            </a:r>
            <a:endParaRPr lang="fa-IR" sz="2800" dirty="0"/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/>
              <a:t>MySQL</a:t>
            </a:r>
            <a:r>
              <a:rPr lang="en-US" sz="2800" dirty="0"/>
              <a:t> (for the database)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BB012D-9EEC-1EBC-0CAA-CAB6CA3C52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4360" b="47968"/>
          <a:stretch/>
        </p:blipFill>
        <p:spPr>
          <a:xfrm>
            <a:off x="5932450" y="4498828"/>
            <a:ext cx="6259551" cy="401414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3A33C86-04E8-34AA-F42D-761537E9A3D6}"/>
              </a:ext>
            </a:extLst>
          </p:cNvPr>
          <p:cNvSpPr/>
          <p:nvPr/>
        </p:nvSpPr>
        <p:spPr>
          <a:xfrm>
            <a:off x="6612966" y="5190559"/>
            <a:ext cx="613025" cy="747465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9949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48C73-FF39-8627-58B4-3C17EE31E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520115AE-38F2-D499-F7D6-0DFD0753CC9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09EA38-0D1A-CA0F-48A8-FF6352B50845}"/>
              </a:ext>
            </a:extLst>
          </p:cNvPr>
          <p:cNvSpPr txBox="1"/>
          <p:nvPr/>
        </p:nvSpPr>
        <p:spPr>
          <a:xfrm>
            <a:off x="0" y="0"/>
            <a:ext cx="11887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Tips for Finding a Group Member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F6F4A7B-9240-356A-F9BA-9CF78087D8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5779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993C295-D73D-E7EB-00C9-A3C5F38142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6" y="2437036"/>
            <a:ext cx="12157493" cy="1961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800" dirty="0">
                <a:latin typeface="+mj-lt"/>
              </a:rPr>
              <a:t>If you're still unable to join a group after trying all the steps, you may email coordinator/me</a:t>
            </a:r>
            <a:r>
              <a:rPr lang="en-US" sz="2800" b="1" dirty="0">
                <a:latin typeface="+mj-lt"/>
              </a:rPr>
              <a:t> or Blackboard Helpdesk</a:t>
            </a:r>
            <a:r>
              <a:rPr lang="en-US" sz="2800" dirty="0">
                <a:latin typeface="+mj-lt"/>
              </a:rPr>
              <a:t> for further assistance – but only after trying all self-enrollment options.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0130447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BEB81-7560-239E-0381-3E09CA137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235574-8635-499C-0F28-B32CB5E73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90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A444CB-8E20-47EF-6E30-9049916A7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40358-C672-4DD8-F932-AEC78FA85FDC}"/>
              </a:ext>
            </a:extLst>
          </p:cNvPr>
          <p:cNvSpPr txBox="1"/>
          <p:nvPr/>
        </p:nvSpPr>
        <p:spPr>
          <a:xfrm>
            <a:off x="0" y="3005587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/>
              <a:t>Open your browser and go to:</a:t>
            </a:r>
          </a:p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hlinkClick r:id="rId2"/>
              </a:rPr>
              <a:t>localhost/</a:t>
            </a:r>
            <a:r>
              <a:rPr lang="en-US" sz="2800" dirty="0" err="1">
                <a:hlinkClick r:id="rId2"/>
              </a:rPr>
              <a:t>student_registration</a:t>
            </a:r>
            <a:r>
              <a:rPr lang="en-US" sz="2800" dirty="0">
                <a:hlinkClick r:id="rId2"/>
              </a:rPr>
              <a:t>/form_register.html</a:t>
            </a:r>
            <a:endParaRPr lang="fa-IR" altLang="en-US" sz="2800" dirty="0">
              <a:solidFill>
                <a:schemeClr val="tx1"/>
              </a:solidFill>
            </a:endParaRPr>
          </a:p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Enter Sample Input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EFDEA5-F5F8-11B8-7F32-4EC268B59B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3577"/>
          <a:stretch/>
        </p:blipFill>
        <p:spPr>
          <a:xfrm>
            <a:off x="559420" y="4943822"/>
            <a:ext cx="11073161" cy="351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2374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205F5-3CDB-EA5C-4C07-1B58C2ACE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A407DC-D5FD-B322-48BD-F9F62A2A5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91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62B799D-F08A-2E59-1F3E-BADD74CAA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606" y="1798417"/>
            <a:ext cx="7894477" cy="1020762"/>
          </a:xfrm>
        </p:spPr>
        <p:txBody>
          <a:bodyPr>
            <a:normAutofit fontScale="90000"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44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E0C926-CD71-02E1-3630-F46940D57253}"/>
              </a:ext>
            </a:extLst>
          </p:cNvPr>
          <p:cNvSpPr txBox="1"/>
          <p:nvPr/>
        </p:nvSpPr>
        <p:spPr>
          <a:xfrm>
            <a:off x="0" y="3005588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Once you submit, it should insert this exact row into the database table</a:t>
            </a:r>
            <a:endParaRPr lang="en-US" altLang="en-US" sz="28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72043E-38F5-ACBB-3B6E-AA7E73F15B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5203"/>
          <a:stretch/>
        </p:blipFill>
        <p:spPr>
          <a:xfrm>
            <a:off x="0" y="4454913"/>
            <a:ext cx="12192000" cy="238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01358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7E0D41-DB0D-178F-A24E-EB8CABE9F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4FB87-AFC2-06D6-9FBA-E8D92F25B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30CF16-402D-43F7-B818-8640906456B2}" type="slidenum">
              <a:rPr lang="en-AU" smtClean="0"/>
              <a:pPr/>
              <a:t>92</a:t>
            </a:fld>
            <a:endParaRPr lang="en-A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D46FD71-286F-51F9-C3B0-F69416909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4143" y="1406549"/>
            <a:ext cx="8917858" cy="1412630"/>
          </a:xfrm>
        </p:spPr>
        <p:txBody>
          <a:bodyPr>
            <a:noAutofit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300" dirty="0">
                <a:solidFill>
                  <a:schemeClr val="tx1"/>
                </a:solidFill>
              </a:rPr>
              <a:t>PHP Form Handling with MySQL (Frontend + Backend)</a:t>
            </a:r>
            <a:endParaRPr lang="en-US" altLang="en-US" sz="3300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7D4627-B92E-2544-65FE-1112FC1BF0DB}"/>
              </a:ext>
            </a:extLst>
          </p:cNvPr>
          <p:cNvSpPr txBox="1"/>
          <p:nvPr/>
        </p:nvSpPr>
        <p:spPr>
          <a:xfrm>
            <a:off x="0" y="2572254"/>
            <a:ext cx="12192000" cy="6718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How to See the Change Happened in Your Database</a:t>
            </a:r>
            <a:endParaRPr lang="en-US" altLang="en-US" sz="2800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8A1671-6408-DBB8-B443-8B305B20E0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26458"/>
            <a:ext cx="12192000" cy="54317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600" b="1" dirty="0">
                <a:solidFill>
                  <a:schemeClr val="tx1"/>
                </a:solidFill>
              </a:rPr>
              <a:t>Using phpMyAdmin (GUI Way)</a:t>
            </a:r>
          </a:p>
          <a:p>
            <a:pPr marL="514350" indent="-51435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600" dirty="0">
                <a:solidFill>
                  <a:schemeClr val="tx1"/>
                </a:solidFill>
              </a:rPr>
              <a:t>Open your browser and go to:</a:t>
            </a:r>
            <a:br>
              <a:rPr lang="en-US" altLang="en-US" sz="2600" dirty="0">
                <a:solidFill>
                  <a:schemeClr val="tx1"/>
                </a:solidFill>
              </a:rPr>
            </a:br>
            <a:r>
              <a:rPr lang="en-US" altLang="en-US" sz="2600" b="1" dirty="0">
                <a:solidFill>
                  <a:schemeClr val="tx1"/>
                </a:solidFill>
              </a:rPr>
              <a:t>http://localhost/phpmyadmin</a:t>
            </a:r>
            <a:endParaRPr lang="en-US" altLang="en-US" sz="2600" dirty="0">
              <a:solidFill>
                <a:schemeClr val="tx1"/>
              </a:solidFill>
            </a:endParaRPr>
          </a:p>
          <a:p>
            <a:pPr marL="514350" indent="-51435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600" dirty="0">
                <a:solidFill>
                  <a:schemeClr val="tx1"/>
                </a:solidFill>
              </a:rPr>
              <a:t>From the left panel, click on the </a:t>
            </a:r>
            <a:br>
              <a:rPr lang="en-US" altLang="en-US" sz="2600" dirty="0">
                <a:solidFill>
                  <a:schemeClr val="tx1"/>
                </a:solidFill>
              </a:rPr>
            </a:br>
            <a:r>
              <a:rPr lang="en-US" altLang="en-US" sz="2600" b="1" dirty="0">
                <a:solidFill>
                  <a:schemeClr val="tx1"/>
                </a:solidFill>
              </a:rPr>
              <a:t>ict655</a:t>
            </a:r>
            <a:r>
              <a:rPr lang="en-US" altLang="en-US" sz="2600" dirty="0">
                <a:solidFill>
                  <a:schemeClr val="tx1"/>
                </a:solidFill>
              </a:rPr>
              <a:t> database.</a:t>
            </a:r>
          </a:p>
          <a:p>
            <a:pPr marL="514350" indent="-51435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600" dirty="0">
                <a:solidFill>
                  <a:schemeClr val="tx1"/>
                </a:solidFill>
              </a:rPr>
              <a:t>Click on the </a:t>
            </a:r>
            <a:r>
              <a:rPr lang="en-US" altLang="en-US" sz="2600" b="1" dirty="0">
                <a:solidFill>
                  <a:schemeClr val="tx1"/>
                </a:solidFill>
              </a:rPr>
              <a:t>students</a:t>
            </a:r>
            <a:r>
              <a:rPr lang="en-US" altLang="en-US" sz="2600" dirty="0">
                <a:solidFill>
                  <a:schemeClr val="tx1"/>
                </a:solidFill>
              </a:rPr>
              <a:t> table.</a:t>
            </a:r>
          </a:p>
          <a:p>
            <a:pPr marL="514350" indent="-51435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600" dirty="0">
                <a:solidFill>
                  <a:schemeClr val="tx1"/>
                </a:solidFill>
              </a:rPr>
              <a:t>Click the </a:t>
            </a:r>
            <a:r>
              <a:rPr lang="en-US" altLang="en-US" sz="2600" b="1" dirty="0">
                <a:solidFill>
                  <a:schemeClr val="tx1"/>
                </a:solidFill>
              </a:rPr>
              <a:t>Browse</a:t>
            </a:r>
            <a:r>
              <a:rPr lang="en-US" altLang="en-US" sz="2600" dirty="0">
                <a:solidFill>
                  <a:schemeClr val="tx1"/>
                </a:solidFill>
              </a:rPr>
              <a:t> tab at the top.</a:t>
            </a:r>
          </a:p>
          <a:p>
            <a:pPr marL="514350" indent="-51435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600" dirty="0">
                <a:solidFill>
                  <a:schemeClr val="tx1"/>
                </a:solidFill>
              </a:rPr>
              <a:t> We should now see a row with your inserted data (Student ID 123, name Dr. Farshid Keivanian, etc.)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A00EAB-990F-1B98-BF32-A874212983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8387" r="22097" b="21506"/>
          <a:stretch/>
        </p:blipFill>
        <p:spPr>
          <a:xfrm>
            <a:off x="4940710" y="3236907"/>
            <a:ext cx="7251291" cy="367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91685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4CADD4B-2EA0-87EF-BA3C-CC5837D70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4324730-15BF-596F-ECA3-C716F62B171F}"/>
              </a:ext>
            </a:extLst>
          </p:cNvPr>
          <p:cNvSpPr txBox="1"/>
          <p:nvPr/>
        </p:nvSpPr>
        <p:spPr>
          <a:xfrm>
            <a:off x="191211" y="213486"/>
            <a:ext cx="10401300" cy="520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en-US" sz="3300" b="1" dirty="0">
                <a:latin typeface="+mj-lt"/>
              </a:rPr>
              <a:t>Best of Luck</a:t>
            </a:r>
            <a:endParaRPr lang="en-US" sz="3300" dirty="0">
              <a:latin typeface="+mj-lt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87281104-1FEB-DFCA-0ACD-4E0DC50F556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C801BF-E416-9F8B-FFBF-51F93B5BA408}"/>
              </a:ext>
            </a:extLst>
          </p:cNvPr>
          <p:cNvSpPr txBox="1"/>
          <p:nvPr/>
        </p:nvSpPr>
        <p:spPr>
          <a:xfrm>
            <a:off x="152401" y="1138455"/>
            <a:ext cx="112014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Dr Farshid Keivanian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HS3052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F107016-99DD-74DE-82EB-7397094906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838" y="2886681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1150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396</TotalTime>
  <Words>4156</Words>
  <Application>Microsoft Office PowerPoint</Application>
  <PresentationFormat>Custom</PresentationFormat>
  <Paragraphs>523</Paragraphs>
  <Slides>93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93</vt:i4>
      </vt:variant>
    </vt:vector>
  </HeadingPairs>
  <TitlesOfParts>
    <vt:vector size="101" baseType="lpstr">
      <vt:lpstr>Arial</vt:lpstr>
      <vt:lpstr>Calibri</vt:lpstr>
      <vt:lpstr>Calibri (Body)</vt:lpstr>
      <vt:lpstr>Consolas</vt:lpstr>
      <vt:lpstr>Rockwell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HTML Forms</vt:lpstr>
      <vt:lpstr>Form Structure</vt:lpstr>
      <vt:lpstr>How forms interact with servers</vt:lpstr>
      <vt:lpstr>Query Strings</vt:lpstr>
      <vt:lpstr>URL encoding</vt:lpstr>
      <vt:lpstr>&lt;form&gt; element</vt:lpstr>
      <vt:lpstr>GET vs POST</vt:lpstr>
      <vt:lpstr>GET vs POST</vt:lpstr>
      <vt:lpstr>Form-Related HTML Elements</vt:lpstr>
      <vt:lpstr>Text Input Controls</vt:lpstr>
      <vt:lpstr>Text Input Controls</vt:lpstr>
      <vt:lpstr>Text Input Controls</vt:lpstr>
      <vt:lpstr>HTML5 advanced controls</vt:lpstr>
      <vt:lpstr>Select Lists</vt:lpstr>
      <vt:lpstr>Select Lists</vt:lpstr>
      <vt:lpstr>Which Value to send</vt:lpstr>
      <vt:lpstr>Radio Buttons</vt:lpstr>
      <vt:lpstr>Radio Buttons</vt:lpstr>
      <vt:lpstr>Checkboxes</vt:lpstr>
      <vt:lpstr>Checkboxes</vt:lpstr>
      <vt:lpstr>Button Controls</vt:lpstr>
      <vt:lpstr>Button Controls</vt:lpstr>
      <vt:lpstr>Specialized Controls</vt:lpstr>
      <vt:lpstr>Number and Range</vt:lpstr>
      <vt:lpstr>Number and Range</vt:lpstr>
      <vt:lpstr>Color</vt:lpstr>
      <vt:lpstr>Date and Time Controls</vt:lpstr>
      <vt:lpstr>HTML5 Date and Time Controls</vt:lpstr>
      <vt:lpstr>HTML5 Date and Time Controls</vt:lpstr>
      <vt:lpstr>Open-Ended Question</vt:lpstr>
      <vt:lpstr>Example</vt:lpstr>
      <vt:lpstr>MultiMedia</vt:lpstr>
      <vt:lpstr>HTML Video</vt:lpstr>
      <vt:lpstr>HTML Audio</vt:lpstr>
      <vt:lpstr>Australian Example Form</vt:lpstr>
      <vt:lpstr>Australian Example Form</vt:lpstr>
      <vt:lpstr>Australian Example Form</vt:lpstr>
      <vt:lpstr>Australian Example Form</vt:lpstr>
      <vt:lpstr>XAMPP Fix Guide – MySQL Error Solution (Simple Steps)</vt:lpstr>
      <vt:lpstr>XAMPP Fix Guide – MySQL Error Solution (Simple Steps)</vt:lpstr>
      <vt:lpstr>Run Hello_Example.php on Local Host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PHP Form Handling with MySQL (Frontend + Backend)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Farshid Keivanian</dc:creator>
  <cp:lastModifiedBy>Farshid Keivanian</cp:lastModifiedBy>
  <cp:revision>161</cp:revision>
  <dcterms:created xsi:type="dcterms:W3CDTF">2025-04-05T17:32:34Z</dcterms:created>
  <dcterms:modified xsi:type="dcterms:W3CDTF">2025-04-22T18:42:24Z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2024-05-02T00:00:00Z</vt:filetime>
  </property>
  <property fmtid="{D5CDD505-2E9C-101B-9397-08002B2CF9AE}" pid="3" name="Creator">
    <vt:lpwstr>Microsoft® Word for Microsoft 365</vt:lpwstr>
  </property>
  <property fmtid="{D5CDD505-2E9C-101B-9397-08002B2CF9AE}" pid="4" name="LastSaved">
    <vt:filetime>2025-04-05T00:00:00Z</vt:filetime>
  </property>
  <property fmtid="{D5CDD505-2E9C-101B-9397-08002B2CF9AE}" pid="5" name="Producer">
    <vt:lpwstr>Adobe Acrobat Pro (64-bit) 24.2.20687</vt:lpwstr>
  </property>
</Properties>
</file>